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9" r:id="rId2"/>
    <p:sldId id="290" r:id="rId3"/>
    <p:sldId id="291" r:id="rId4"/>
    <p:sldId id="292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6"/>
  </p:normalViewPr>
  <p:slideViewPr>
    <p:cSldViewPr>
      <p:cViewPr varScale="1">
        <p:scale>
          <a:sx n="88" d="100"/>
          <a:sy n="88" d="100"/>
        </p:scale>
        <p:origin x="944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00136E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136E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00136E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136E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091571" y="1547858"/>
            <a:ext cx="3093720" cy="4295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85858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00136E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136E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00136E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00136E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0" y="676275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>
                <a:moveTo>
                  <a:pt x="0" y="0"/>
                </a:moveTo>
                <a:lnTo>
                  <a:pt x="395998" y="0"/>
                </a:lnTo>
              </a:path>
            </a:pathLst>
          </a:custGeom>
          <a:ln w="12700">
            <a:solidFill>
              <a:srgbClr val="0013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8684" y="261011"/>
            <a:ext cx="11497290" cy="1194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136E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243" y="1752594"/>
            <a:ext cx="11485880" cy="1988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8684" y="6583488"/>
            <a:ext cx="445134" cy="160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1" i="0">
                <a:solidFill>
                  <a:srgbClr val="00136E"/>
                </a:solidFill>
                <a:latin typeface="Segoe UI"/>
                <a:cs typeface="Segoe UI"/>
              </a:defRPr>
            </a:lvl1pPr>
          </a:lstStyle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openxmlformats.org/officeDocument/2006/relationships/image" Target="../media/image1.gif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2886443"/>
            <a:ext cx="12192000" cy="2649220"/>
          </a:xfrm>
          <a:custGeom>
            <a:avLst/>
            <a:gdLst/>
            <a:ahLst/>
            <a:cxnLst/>
            <a:rect l="l" t="t" r="r" b="b"/>
            <a:pathLst>
              <a:path w="12192000" h="2649220">
                <a:moveTo>
                  <a:pt x="12192000" y="0"/>
                </a:moveTo>
                <a:lnTo>
                  <a:pt x="0" y="0"/>
                </a:lnTo>
                <a:lnTo>
                  <a:pt x="0" y="2648724"/>
                </a:lnTo>
                <a:lnTo>
                  <a:pt x="12192000" y="2648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848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53068" y="1314604"/>
            <a:ext cx="10191132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600" dirty="0"/>
              <a:t>UCI AIR QUALITY</a:t>
            </a:r>
            <a:r>
              <a:rPr sz="4600" spc="75" dirty="0"/>
              <a:t> </a:t>
            </a:r>
            <a:r>
              <a:rPr lang="en-US" sz="4600" dirty="0"/>
              <a:t>UNIVARIATE AND MULTIVARIATE STUDY</a:t>
            </a:r>
            <a:endParaRPr sz="4600" dirty="0"/>
          </a:p>
        </p:txBody>
      </p:sp>
      <p:sp>
        <p:nvSpPr>
          <p:cNvPr id="15" name="object 15"/>
          <p:cNvSpPr txBox="1"/>
          <p:nvPr/>
        </p:nvSpPr>
        <p:spPr>
          <a:xfrm>
            <a:off x="553068" y="3257661"/>
            <a:ext cx="9057640" cy="181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3600" b="0" dirty="0">
                <a:solidFill>
                  <a:srgbClr val="FFFFFF"/>
                </a:solidFill>
                <a:latin typeface="Segoe UI Semilight"/>
                <a:cs typeface="Segoe UI Semilight"/>
              </a:rPr>
              <a:t>IRONHACK DAFT AUG22 </a:t>
            </a:r>
            <a:r>
              <a:rPr sz="3600" b="0" dirty="0">
                <a:solidFill>
                  <a:srgbClr val="FFFFFF"/>
                </a:solidFill>
                <a:latin typeface="Segoe UI Semilight"/>
                <a:cs typeface="Segoe UI Semilight"/>
              </a:rPr>
              <a:t>“Data</a:t>
            </a:r>
            <a:r>
              <a:rPr sz="3600" b="0" spc="10" dirty="0">
                <a:solidFill>
                  <a:srgbClr val="FFFFFF"/>
                </a:solidFill>
                <a:latin typeface="Segoe UI Semilight"/>
                <a:cs typeface="Segoe UI Semilight"/>
              </a:rPr>
              <a:t> </a:t>
            </a:r>
            <a:r>
              <a:rPr sz="3600" b="0" spc="-10" dirty="0">
                <a:solidFill>
                  <a:srgbClr val="FFFFFF"/>
                </a:solidFill>
                <a:latin typeface="Segoe UI Semilight"/>
                <a:cs typeface="Segoe UI Semilight"/>
              </a:rPr>
              <a:t>Analytics” </a:t>
            </a:r>
            <a:r>
              <a:rPr lang="en-US" sz="3600" b="0" dirty="0">
                <a:solidFill>
                  <a:srgbClr val="FFFFFF"/>
                </a:solidFill>
                <a:latin typeface="Segoe UI Semilight"/>
                <a:cs typeface="Segoe UI Semilight"/>
              </a:rPr>
              <a:t>Midterm</a:t>
            </a:r>
            <a:r>
              <a:rPr sz="3600" b="0" spc="-50" dirty="0">
                <a:solidFill>
                  <a:srgbClr val="FFFFFF"/>
                </a:solidFill>
                <a:latin typeface="Segoe UI Semilight"/>
                <a:cs typeface="Segoe UI Semilight"/>
              </a:rPr>
              <a:t> </a:t>
            </a:r>
            <a:r>
              <a:rPr sz="3600" b="0" dirty="0">
                <a:solidFill>
                  <a:srgbClr val="FFFFFF"/>
                </a:solidFill>
                <a:latin typeface="Segoe UI Semilight"/>
                <a:cs typeface="Segoe UI Semilight"/>
              </a:rPr>
              <a:t>Project</a:t>
            </a:r>
            <a:r>
              <a:rPr sz="3600" b="0" spc="-45" dirty="0">
                <a:solidFill>
                  <a:srgbClr val="FFFFFF"/>
                </a:solidFill>
                <a:latin typeface="Segoe UI Semilight"/>
                <a:cs typeface="Segoe UI Semilight"/>
              </a:rPr>
              <a:t> </a:t>
            </a:r>
            <a:r>
              <a:rPr sz="3600" b="0" spc="-10" dirty="0">
                <a:solidFill>
                  <a:srgbClr val="FFFFFF"/>
                </a:solidFill>
                <a:latin typeface="Segoe UI Semilight"/>
                <a:cs typeface="Segoe UI Semilight"/>
              </a:rPr>
              <a:t>Presentation</a:t>
            </a:r>
            <a:endParaRPr sz="3600" dirty="0">
              <a:latin typeface="Segoe UI Semilight"/>
              <a:cs typeface="Segoe UI Semilight"/>
            </a:endParaRPr>
          </a:p>
          <a:p>
            <a:pPr marL="62865">
              <a:lnSpc>
                <a:spcPct val="100000"/>
              </a:lnSpc>
              <a:spcBef>
                <a:spcPts val="3295"/>
              </a:spcBef>
            </a:pPr>
            <a:r>
              <a:rPr sz="1800" b="0" spc="-35" dirty="0">
                <a:solidFill>
                  <a:srgbClr val="FFFFFF"/>
                </a:solidFill>
                <a:latin typeface="Segoe UI Semilight"/>
                <a:cs typeface="Segoe UI Semilight"/>
              </a:rPr>
              <a:t>Team </a:t>
            </a:r>
            <a:r>
              <a:rPr sz="1800" b="0" dirty="0">
                <a:solidFill>
                  <a:srgbClr val="FFFFFF"/>
                </a:solidFill>
                <a:latin typeface="Segoe UI Semilight"/>
                <a:cs typeface="Segoe UI Semilight"/>
              </a:rPr>
              <a:t>Member:</a:t>
            </a:r>
            <a:r>
              <a:rPr sz="1800" b="0" spc="-15" dirty="0">
                <a:solidFill>
                  <a:srgbClr val="FFFFFF"/>
                </a:solidFill>
                <a:latin typeface="Segoe UI Semilight"/>
                <a:cs typeface="Segoe UI Semilight"/>
              </a:rPr>
              <a:t> </a:t>
            </a:r>
            <a:r>
              <a:rPr lang="en-US" sz="1800" b="0" dirty="0">
                <a:solidFill>
                  <a:srgbClr val="FFFFFF"/>
                </a:solidFill>
                <a:latin typeface="Segoe UI Semilight"/>
                <a:cs typeface="Segoe UI Semilight"/>
              </a:rPr>
              <a:t>Rodrigo Franco, Gunnar David</a:t>
            </a:r>
            <a:endParaRPr sz="1800" dirty="0">
              <a:latin typeface="Segoe UI Semilight"/>
              <a:cs typeface="Segoe UI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08128" y="6467746"/>
            <a:ext cx="1118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200" dirty="0">
              <a:latin typeface="Segoe UI"/>
              <a:cs typeface="Segoe U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2B70AD-C4E1-04DC-00A6-2DBAB57A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85737"/>
            <a:ext cx="3200400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3FBEA6C-A161-C721-3121-DD59E49CF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510" y="95404"/>
            <a:ext cx="1319214" cy="142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6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52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Our</a:t>
            </a:r>
            <a:r>
              <a:rPr spc="-35" dirty="0"/>
              <a:t> </a:t>
            </a:r>
            <a:r>
              <a:rPr dirty="0"/>
              <a:t>analysis</a:t>
            </a:r>
            <a:r>
              <a:rPr spc="-20" dirty="0"/>
              <a:t> </a:t>
            </a:r>
            <a:r>
              <a:rPr dirty="0"/>
              <a:t>focuses</a:t>
            </a:r>
            <a:r>
              <a:rPr spc="-2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3</a:t>
            </a:r>
            <a:r>
              <a:rPr spc="-20" dirty="0"/>
              <a:t> </a:t>
            </a:r>
            <a:r>
              <a:rPr dirty="0"/>
              <a:t>measures</a:t>
            </a:r>
            <a:r>
              <a:rPr spc="-2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4</a:t>
            </a:r>
            <a:r>
              <a:rPr spc="-15" dirty="0"/>
              <a:t> </a:t>
            </a:r>
            <a:r>
              <a:rPr spc="-10" dirty="0"/>
              <a:t>dimensions </a:t>
            </a:r>
            <a:r>
              <a:rPr dirty="0"/>
              <a:t>derived</a:t>
            </a:r>
            <a:r>
              <a:rPr spc="-50" dirty="0"/>
              <a:t> </a:t>
            </a:r>
            <a:r>
              <a:rPr dirty="0"/>
              <a:t>from</a:t>
            </a:r>
            <a:r>
              <a:rPr spc="-15" dirty="0"/>
              <a:t> </a:t>
            </a:r>
            <a:r>
              <a:rPr dirty="0"/>
              <a:t>rawdata,</a:t>
            </a:r>
            <a:r>
              <a:rPr spc="-25" dirty="0"/>
              <a:t> </a:t>
            </a:r>
            <a:r>
              <a:rPr dirty="0"/>
              <a:t>combined</a:t>
            </a:r>
            <a:r>
              <a:rPr spc="-25" dirty="0"/>
              <a:t> </a:t>
            </a:r>
            <a:r>
              <a:rPr dirty="0"/>
              <a:t>with</a:t>
            </a:r>
            <a:r>
              <a:rPr spc="-15" dirty="0"/>
              <a:t> </a:t>
            </a:r>
            <a:r>
              <a:rPr dirty="0"/>
              <a:t>3</a:t>
            </a:r>
            <a:r>
              <a:rPr spc="-25" dirty="0"/>
              <a:t> </a:t>
            </a:r>
            <a:r>
              <a:rPr dirty="0"/>
              <a:t>exogenous</a:t>
            </a:r>
            <a:r>
              <a:rPr spc="-40" dirty="0"/>
              <a:t> </a:t>
            </a:r>
            <a:r>
              <a:rPr spc="-10" dirty="0"/>
              <a:t>factors</a:t>
            </a:r>
          </a:p>
        </p:txBody>
      </p:sp>
      <p:sp>
        <p:nvSpPr>
          <p:cNvPr id="3" name="object 3"/>
          <p:cNvSpPr/>
          <p:nvPr/>
        </p:nvSpPr>
        <p:spPr>
          <a:xfrm>
            <a:off x="571880" y="2599563"/>
            <a:ext cx="1382395" cy="691515"/>
          </a:xfrm>
          <a:custGeom>
            <a:avLst/>
            <a:gdLst/>
            <a:ahLst/>
            <a:cxnLst/>
            <a:rect l="l" t="t" r="r" b="b"/>
            <a:pathLst>
              <a:path w="1382395" h="691514">
                <a:moveTo>
                  <a:pt x="1313154" y="0"/>
                </a:moveTo>
                <a:lnTo>
                  <a:pt x="69113" y="0"/>
                </a:lnTo>
                <a:lnTo>
                  <a:pt x="42208" y="5430"/>
                </a:lnTo>
                <a:lnTo>
                  <a:pt x="20240" y="20240"/>
                </a:lnTo>
                <a:lnTo>
                  <a:pt x="5430" y="42208"/>
                </a:lnTo>
                <a:lnTo>
                  <a:pt x="0" y="69113"/>
                </a:lnTo>
                <a:lnTo>
                  <a:pt x="0" y="622020"/>
                </a:lnTo>
                <a:lnTo>
                  <a:pt x="5430" y="648919"/>
                </a:lnTo>
                <a:lnTo>
                  <a:pt x="20240" y="670888"/>
                </a:lnTo>
                <a:lnTo>
                  <a:pt x="42208" y="685701"/>
                </a:lnTo>
                <a:lnTo>
                  <a:pt x="69113" y="691134"/>
                </a:lnTo>
                <a:lnTo>
                  <a:pt x="1313154" y="691134"/>
                </a:lnTo>
                <a:lnTo>
                  <a:pt x="1340059" y="685701"/>
                </a:lnTo>
                <a:lnTo>
                  <a:pt x="1362027" y="670888"/>
                </a:lnTo>
                <a:lnTo>
                  <a:pt x="1376837" y="648919"/>
                </a:lnTo>
                <a:lnTo>
                  <a:pt x="1382268" y="622020"/>
                </a:lnTo>
                <a:lnTo>
                  <a:pt x="1382268" y="69113"/>
                </a:lnTo>
                <a:lnTo>
                  <a:pt x="1376837" y="42208"/>
                </a:lnTo>
                <a:lnTo>
                  <a:pt x="1362027" y="20240"/>
                </a:lnTo>
                <a:lnTo>
                  <a:pt x="1340059" y="5430"/>
                </a:lnTo>
                <a:lnTo>
                  <a:pt x="1313154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567" y="2816692"/>
            <a:ext cx="10001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61,402</a:t>
            </a:r>
            <a:r>
              <a:rPr sz="1400" spc="-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Rows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6547" y="3427857"/>
            <a:ext cx="1382395" cy="691515"/>
          </a:xfrm>
          <a:custGeom>
            <a:avLst/>
            <a:gdLst/>
            <a:ahLst/>
            <a:cxnLst/>
            <a:rect l="l" t="t" r="r" b="b"/>
            <a:pathLst>
              <a:path w="1382395" h="691514">
                <a:moveTo>
                  <a:pt x="1313154" y="0"/>
                </a:moveTo>
                <a:lnTo>
                  <a:pt x="69113" y="0"/>
                </a:lnTo>
                <a:lnTo>
                  <a:pt x="42208" y="5430"/>
                </a:lnTo>
                <a:lnTo>
                  <a:pt x="20240" y="20240"/>
                </a:lnTo>
                <a:lnTo>
                  <a:pt x="5430" y="42208"/>
                </a:lnTo>
                <a:lnTo>
                  <a:pt x="0" y="69113"/>
                </a:lnTo>
                <a:lnTo>
                  <a:pt x="0" y="622020"/>
                </a:lnTo>
                <a:lnTo>
                  <a:pt x="5430" y="648919"/>
                </a:lnTo>
                <a:lnTo>
                  <a:pt x="20240" y="670888"/>
                </a:lnTo>
                <a:lnTo>
                  <a:pt x="42208" y="685701"/>
                </a:lnTo>
                <a:lnTo>
                  <a:pt x="69113" y="691134"/>
                </a:lnTo>
                <a:lnTo>
                  <a:pt x="1313154" y="691134"/>
                </a:lnTo>
                <a:lnTo>
                  <a:pt x="1340059" y="685701"/>
                </a:lnTo>
                <a:lnTo>
                  <a:pt x="1362027" y="670888"/>
                </a:lnTo>
                <a:lnTo>
                  <a:pt x="1376837" y="648919"/>
                </a:lnTo>
                <a:lnTo>
                  <a:pt x="1382268" y="622020"/>
                </a:lnTo>
                <a:lnTo>
                  <a:pt x="1382268" y="69113"/>
                </a:lnTo>
                <a:lnTo>
                  <a:pt x="1376837" y="42208"/>
                </a:lnTo>
                <a:lnTo>
                  <a:pt x="1362027" y="20240"/>
                </a:lnTo>
                <a:lnTo>
                  <a:pt x="1340059" y="5430"/>
                </a:lnTo>
                <a:lnTo>
                  <a:pt x="1313154" y="0"/>
                </a:lnTo>
                <a:close/>
              </a:path>
            </a:pathLst>
          </a:custGeom>
          <a:solidFill>
            <a:srgbClr val="4D4D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1660" y="3644865"/>
            <a:ext cx="9525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22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Columns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42391" y="1554607"/>
            <a:ext cx="1962150" cy="2225040"/>
            <a:chOff x="1942391" y="1554607"/>
            <a:chExt cx="1962150" cy="2225040"/>
          </a:xfrm>
        </p:grpSpPr>
        <p:sp>
          <p:nvSpPr>
            <p:cNvPr id="8" name="object 8"/>
            <p:cNvSpPr/>
            <p:nvPr/>
          </p:nvSpPr>
          <p:spPr>
            <a:xfrm>
              <a:off x="1948741" y="1905853"/>
              <a:ext cx="566420" cy="1867535"/>
            </a:xfrm>
            <a:custGeom>
              <a:avLst/>
              <a:gdLst/>
              <a:ahLst/>
              <a:cxnLst/>
              <a:rect l="l" t="t" r="r" b="b"/>
              <a:pathLst>
                <a:path w="566419" h="1867535">
                  <a:moveTo>
                    <a:pt x="0" y="1867281"/>
                  </a:moveTo>
                  <a:lnTo>
                    <a:pt x="566166" y="0"/>
                  </a:lnTo>
                </a:path>
              </a:pathLst>
            </a:custGeom>
            <a:ln w="12699">
              <a:solidFill>
                <a:srgbClr val="6868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4980" y="1560957"/>
              <a:ext cx="1383030" cy="691515"/>
            </a:xfrm>
            <a:custGeom>
              <a:avLst/>
              <a:gdLst/>
              <a:ahLst/>
              <a:cxnLst/>
              <a:rect l="l" t="t" r="r" b="b"/>
              <a:pathLst>
                <a:path w="1383029" h="691514">
                  <a:moveTo>
                    <a:pt x="1313916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25"/>
                  </a:lnTo>
                  <a:lnTo>
                    <a:pt x="20240" y="670893"/>
                  </a:lnTo>
                  <a:lnTo>
                    <a:pt x="42208" y="685703"/>
                  </a:lnTo>
                  <a:lnTo>
                    <a:pt x="69113" y="691134"/>
                  </a:lnTo>
                  <a:lnTo>
                    <a:pt x="1313916" y="691134"/>
                  </a:lnTo>
                  <a:lnTo>
                    <a:pt x="1340821" y="685703"/>
                  </a:lnTo>
                  <a:lnTo>
                    <a:pt x="1362789" y="670893"/>
                  </a:lnTo>
                  <a:lnTo>
                    <a:pt x="1377599" y="648925"/>
                  </a:lnTo>
                  <a:lnTo>
                    <a:pt x="1383030" y="622020"/>
                  </a:lnTo>
                  <a:lnTo>
                    <a:pt x="1383030" y="69113"/>
                  </a:lnTo>
                  <a:lnTo>
                    <a:pt x="1377599" y="42208"/>
                  </a:lnTo>
                  <a:lnTo>
                    <a:pt x="1362789" y="20240"/>
                  </a:lnTo>
                  <a:lnTo>
                    <a:pt x="1340821" y="5430"/>
                  </a:lnTo>
                  <a:lnTo>
                    <a:pt x="1313916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14980" y="1560957"/>
              <a:ext cx="1383030" cy="691515"/>
            </a:xfrm>
            <a:custGeom>
              <a:avLst/>
              <a:gdLst/>
              <a:ahLst/>
              <a:cxnLst/>
              <a:rect l="l" t="t" r="r" b="b"/>
              <a:pathLst>
                <a:path w="1383029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916" y="0"/>
                  </a:lnTo>
                  <a:lnTo>
                    <a:pt x="1340821" y="5430"/>
                  </a:lnTo>
                  <a:lnTo>
                    <a:pt x="1362789" y="20240"/>
                  </a:lnTo>
                  <a:lnTo>
                    <a:pt x="1377599" y="42208"/>
                  </a:lnTo>
                  <a:lnTo>
                    <a:pt x="1383030" y="69113"/>
                  </a:lnTo>
                  <a:lnTo>
                    <a:pt x="1383030" y="622020"/>
                  </a:lnTo>
                  <a:lnTo>
                    <a:pt x="1377599" y="648925"/>
                  </a:lnTo>
                  <a:lnTo>
                    <a:pt x="1362789" y="670893"/>
                  </a:lnTo>
                  <a:lnTo>
                    <a:pt x="1340821" y="685703"/>
                  </a:lnTo>
                  <a:lnTo>
                    <a:pt x="1313916" y="691134"/>
                  </a:lnTo>
                  <a:lnTo>
                    <a:pt x="69113" y="691134"/>
                  </a:lnTo>
                  <a:lnTo>
                    <a:pt x="42208" y="685703"/>
                  </a:lnTo>
                  <a:lnTo>
                    <a:pt x="20240" y="670893"/>
                  </a:lnTo>
                  <a:lnTo>
                    <a:pt x="5430" y="648925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31953" y="1671156"/>
            <a:ext cx="114871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4154" marR="5080" indent="-21209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8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Meaningless Variables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42390" y="2527680"/>
            <a:ext cx="1948814" cy="1252220"/>
            <a:chOff x="1942390" y="2527680"/>
            <a:chExt cx="1948814" cy="1252220"/>
          </a:xfrm>
        </p:grpSpPr>
        <p:sp>
          <p:nvSpPr>
            <p:cNvPr id="13" name="object 13"/>
            <p:cNvSpPr/>
            <p:nvPr/>
          </p:nvSpPr>
          <p:spPr>
            <a:xfrm>
              <a:off x="1948740" y="2878877"/>
              <a:ext cx="553085" cy="894715"/>
            </a:xfrm>
            <a:custGeom>
              <a:avLst/>
              <a:gdLst/>
              <a:ahLst/>
              <a:cxnLst/>
              <a:rect l="l" t="t" r="r" b="b"/>
              <a:pathLst>
                <a:path w="553085" h="894714">
                  <a:moveTo>
                    <a:pt x="0" y="894257"/>
                  </a:moveTo>
                  <a:lnTo>
                    <a:pt x="552970" y="0"/>
                  </a:lnTo>
                </a:path>
              </a:pathLst>
            </a:custGeom>
            <a:ln w="12700">
              <a:solidFill>
                <a:srgbClr val="6868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02027" y="2534030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4"/>
                  </a:lnTo>
                  <a:lnTo>
                    <a:pt x="1313154" y="691134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02027" y="2534030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154" y="0"/>
                  </a:lnTo>
                  <a:lnTo>
                    <a:pt x="1340059" y="5430"/>
                  </a:lnTo>
                  <a:lnTo>
                    <a:pt x="1362027" y="20240"/>
                  </a:lnTo>
                  <a:lnTo>
                    <a:pt x="1376837" y="42208"/>
                  </a:lnTo>
                  <a:lnTo>
                    <a:pt x="1382268" y="69113"/>
                  </a:lnTo>
                  <a:lnTo>
                    <a:pt x="1382268" y="622020"/>
                  </a:lnTo>
                  <a:lnTo>
                    <a:pt x="1376837" y="648919"/>
                  </a:lnTo>
                  <a:lnTo>
                    <a:pt x="1362027" y="670888"/>
                  </a:lnTo>
                  <a:lnTo>
                    <a:pt x="1340059" y="685701"/>
                  </a:lnTo>
                  <a:lnTo>
                    <a:pt x="1313154" y="691134"/>
                  </a:lnTo>
                  <a:lnTo>
                    <a:pt x="69113" y="691134"/>
                  </a:lnTo>
                  <a:lnTo>
                    <a:pt x="42208" y="685701"/>
                  </a:lnTo>
                  <a:lnTo>
                    <a:pt x="20240" y="670888"/>
                  </a:lnTo>
                  <a:lnTo>
                    <a:pt x="5430" y="648919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611893" y="2644186"/>
            <a:ext cx="116268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4460" marR="5080" indent="-112395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9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Contributing Dimensions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77778" y="1534033"/>
            <a:ext cx="1948814" cy="1351280"/>
            <a:chOff x="3877778" y="1534033"/>
            <a:chExt cx="1948814" cy="1351280"/>
          </a:xfrm>
        </p:grpSpPr>
        <p:sp>
          <p:nvSpPr>
            <p:cNvPr id="18" name="object 18"/>
            <p:cNvSpPr/>
            <p:nvPr/>
          </p:nvSpPr>
          <p:spPr>
            <a:xfrm>
              <a:off x="3884128" y="1885273"/>
              <a:ext cx="553085" cy="993775"/>
            </a:xfrm>
            <a:custGeom>
              <a:avLst/>
              <a:gdLst/>
              <a:ahLst/>
              <a:cxnLst/>
              <a:rect l="l" t="t" r="r" b="b"/>
              <a:pathLst>
                <a:path w="553085" h="993775">
                  <a:moveTo>
                    <a:pt x="0" y="993609"/>
                  </a:moveTo>
                  <a:lnTo>
                    <a:pt x="552970" y="0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37507" y="1540383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4"/>
                  </a:lnTo>
                  <a:lnTo>
                    <a:pt x="1313154" y="691134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37507" y="1540383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154" y="0"/>
                  </a:lnTo>
                  <a:lnTo>
                    <a:pt x="1340059" y="5430"/>
                  </a:lnTo>
                  <a:lnTo>
                    <a:pt x="1362027" y="20240"/>
                  </a:lnTo>
                  <a:lnTo>
                    <a:pt x="1376837" y="42208"/>
                  </a:lnTo>
                  <a:lnTo>
                    <a:pt x="1382268" y="69113"/>
                  </a:lnTo>
                  <a:lnTo>
                    <a:pt x="1382268" y="622020"/>
                  </a:lnTo>
                  <a:lnTo>
                    <a:pt x="1376837" y="648919"/>
                  </a:lnTo>
                  <a:lnTo>
                    <a:pt x="1362027" y="670888"/>
                  </a:lnTo>
                  <a:lnTo>
                    <a:pt x="1340059" y="685701"/>
                  </a:lnTo>
                  <a:lnTo>
                    <a:pt x="1313154" y="691134"/>
                  </a:lnTo>
                  <a:lnTo>
                    <a:pt x="69113" y="691134"/>
                  </a:lnTo>
                  <a:lnTo>
                    <a:pt x="42208" y="685701"/>
                  </a:lnTo>
                  <a:lnTo>
                    <a:pt x="20240" y="670888"/>
                  </a:lnTo>
                  <a:lnTo>
                    <a:pt x="5430" y="648919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84774" y="1627492"/>
            <a:ext cx="12871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9705">
              <a:lnSpc>
                <a:spcPct val="1107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Year</a:t>
            </a:r>
            <a:r>
              <a:rPr sz="14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Month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(Sep16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–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Sep19)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77778" y="1534033"/>
            <a:ext cx="3884295" cy="1694180"/>
            <a:chOff x="3877778" y="1534033"/>
            <a:chExt cx="3884295" cy="1694180"/>
          </a:xfrm>
        </p:grpSpPr>
        <p:sp>
          <p:nvSpPr>
            <p:cNvPr id="23" name="object 23"/>
            <p:cNvSpPr/>
            <p:nvPr/>
          </p:nvSpPr>
          <p:spPr>
            <a:xfrm>
              <a:off x="5819775" y="1885618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970" y="0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72987" y="1540383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4"/>
                  </a:lnTo>
                  <a:lnTo>
                    <a:pt x="1313154" y="691134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72987" y="1540383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154" y="0"/>
                  </a:lnTo>
                  <a:lnTo>
                    <a:pt x="1340059" y="5430"/>
                  </a:lnTo>
                  <a:lnTo>
                    <a:pt x="1362027" y="20240"/>
                  </a:lnTo>
                  <a:lnTo>
                    <a:pt x="1376837" y="42208"/>
                  </a:lnTo>
                  <a:lnTo>
                    <a:pt x="1382268" y="69113"/>
                  </a:lnTo>
                  <a:lnTo>
                    <a:pt x="1382268" y="622020"/>
                  </a:lnTo>
                  <a:lnTo>
                    <a:pt x="1376837" y="648919"/>
                  </a:lnTo>
                  <a:lnTo>
                    <a:pt x="1362027" y="670888"/>
                  </a:lnTo>
                  <a:lnTo>
                    <a:pt x="1340059" y="685701"/>
                  </a:lnTo>
                  <a:lnTo>
                    <a:pt x="1313154" y="691134"/>
                  </a:lnTo>
                  <a:lnTo>
                    <a:pt x="69113" y="691134"/>
                  </a:lnTo>
                  <a:lnTo>
                    <a:pt x="42208" y="685701"/>
                  </a:lnTo>
                  <a:lnTo>
                    <a:pt x="20240" y="670888"/>
                  </a:lnTo>
                  <a:lnTo>
                    <a:pt x="5430" y="648919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84128" y="2875187"/>
              <a:ext cx="553085" cy="3810"/>
            </a:xfrm>
            <a:custGeom>
              <a:avLst/>
              <a:gdLst/>
              <a:ahLst/>
              <a:cxnLst/>
              <a:rect l="l" t="t" r="r" b="b"/>
              <a:pathLst>
                <a:path w="553085" h="3810">
                  <a:moveTo>
                    <a:pt x="0" y="3695"/>
                  </a:moveTo>
                  <a:lnTo>
                    <a:pt x="552970" y="0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37507" y="2530221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4"/>
                  </a:lnTo>
                  <a:lnTo>
                    <a:pt x="1313154" y="691134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37507" y="2530221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154" y="0"/>
                  </a:lnTo>
                  <a:lnTo>
                    <a:pt x="1340059" y="5430"/>
                  </a:lnTo>
                  <a:lnTo>
                    <a:pt x="1362027" y="20240"/>
                  </a:lnTo>
                  <a:lnTo>
                    <a:pt x="1376837" y="42208"/>
                  </a:lnTo>
                  <a:lnTo>
                    <a:pt x="1382268" y="69113"/>
                  </a:lnTo>
                  <a:lnTo>
                    <a:pt x="1382268" y="622020"/>
                  </a:lnTo>
                  <a:lnTo>
                    <a:pt x="1376837" y="648919"/>
                  </a:lnTo>
                  <a:lnTo>
                    <a:pt x="1362027" y="670888"/>
                  </a:lnTo>
                  <a:lnTo>
                    <a:pt x="1340059" y="685701"/>
                  </a:lnTo>
                  <a:lnTo>
                    <a:pt x="1313154" y="691134"/>
                  </a:lnTo>
                  <a:lnTo>
                    <a:pt x="69113" y="691134"/>
                  </a:lnTo>
                  <a:lnTo>
                    <a:pt x="42208" y="685701"/>
                  </a:lnTo>
                  <a:lnTo>
                    <a:pt x="20240" y="670888"/>
                  </a:lnTo>
                  <a:lnTo>
                    <a:pt x="5430" y="648919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656215" y="2746914"/>
            <a:ext cx="9448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Segments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13425" y="2523870"/>
            <a:ext cx="1948180" cy="704215"/>
            <a:chOff x="5813425" y="2523870"/>
            <a:chExt cx="1948180" cy="704215"/>
          </a:xfrm>
        </p:grpSpPr>
        <p:sp>
          <p:nvSpPr>
            <p:cNvPr id="31" name="object 31"/>
            <p:cNvSpPr/>
            <p:nvPr/>
          </p:nvSpPr>
          <p:spPr>
            <a:xfrm>
              <a:off x="5819775" y="2875456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970" y="0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72987" y="2530220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4"/>
                  </a:lnTo>
                  <a:lnTo>
                    <a:pt x="1313154" y="691134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72987" y="2530220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154" y="0"/>
                  </a:lnTo>
                  <a:lnTo>
                    <a:pt x="1340059" y="5430"/>
                  </a:lnTo>
                  <a:lnTo>
                    <a:pt x="1362027" y="20240"/>
                  </a:lnTo>
                  <a:lnTo>
                    <a:pt x="1376837" y="42208"/>
                  </a:lnTo>
                  <a:lnTo>
                    <a:pt x="1382268" y="69113"/>
                  </a:lnTo>
                  <a:lnTo>
                    <a:pt x="1382268" y="622020"/>
                  </a:lnTo>
                  <a:lnTo>
                    <a:pt x="1376837" y="648919"/>
                  </a:lnTo>
                  <a:lnTo>
                    <a:pt x="1362027" y="670888"/>
                  </a:lnTo>
                  <a:lnTo>
                    <a:pt x="1340059" y="685701"/>
                  </a:lnTo>
                  <a:lnTo>
                    <a:pt x="1313154" y="691134"/>
                  </a:lnTo>
                  <a:lnTo>
                    <a:pt x="69113" y="691134"/>
                  </a:lnTo>
                  <a:lnTo>
                    <a:pt x="42208" y="685701"/>
                  </a:lnTo>
                  <a:lnTo>
                    <a:pt x="20240" y="670888"/>
                  </a:lnTo>
                  <a:lnTo>
                    <a:pt x="5430" y="648919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06466" y="2746914"/>
            <a:ext cx="13150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7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Sub-Segments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877778" y="2872532"/>
            <a:ext cx="1948814" cy="1353185"/>
            <a:chOff x="3877778" y="2872532"/>
            <a:chExt cx="1948814" cy="1353185"/>
          </a:xfrm>
        </p:grpSpPr>
        <p:sp>
          <p:nvSpPr>
            <p:cNvPr id="36" name="object 36"/>
            <p:cNvSpPr/>
            <p:nvPr/>
          </p:nvSpPr>
          <p:spPr>
            <a:xfrm>
              <a:off x="3884128" y="2878882"/>
              <a:ext cx="553085" cy="993775"/>
            </a:xfrm>
            <a:custGeom>
              <a:avLst/>
              <a:gdLst/>
              <a:ahLst/>
              <a:cxnLst/>
              <a:rect l="l" t="t" r="r" b="b"/>
              <a:pathLst>
                <a:path w="553085" h="993775">
                  <a:moveTo>
                    <a:pt x="0" y="0"/>
                  </a:moveTo>
                  <a:lnTo>
                    <a:pt x="552970" y="993609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37507" y="3526916"/>
              <a:ext cx="1382395" cy="692150"/>
            </a:xfrm>
            <a:custGeom>
              <a:avLst/>
              <a:gdLst/>
              <a:ahLst/>
              <a:cxnLst/>
              <a:rect l="l" t="t" r="r" b="b"/>
              <a:pathLst>
                <a:path w="1382395" h="692150">
                  <a:moveTo>
                    <a:pt x="1313078" y="0"/>
                  </a:moveTo>
                  <a:lnTo>
                    <a:pt x="69189" y="0"/>
                  </a:lnTo>
                  <a:lnTo>
                    <a:pt x="42257" y="5436"/>
                  </a:lnTo>
                  <a:lnTo>
                    <a:pt x="20264" y="20264"/>
                  </a:lnTo>
                  <a:lnTo>
                    <a:pt x="5436" y="42257"/>
                  </a:lnTo>
                  <a:lnTo>
                    <a:pt x="0" y="69189"/>
                  </a:lnTo>
                  <a:lnTo>
                    <a:pt x="0" y="622706"/>
                  </a:lnTo>
                  <a:lnTo>
                    <a:pt x="5436" y="649638"/>
                  </a:lnTo>
                  <a:lnTo>
                    <a:pt x="20264" y="671631"/>
                  </a:lnTo>
                  <a:lnTo>
                    <a:pt x="42257" y="686459"/>
                  </a:lnTo>
                  <a:lnTo>
                    <a:pt x="69189" y="691895"/>
                  </a:lnTo>
                  <a:lnTo>
                    <a:pt x="1313078" y="691895"/>
                  </a:lnTo>
                  <a:lnTo>
                    <a:pt x="1340010" y="686459"/>
                  </a:lnTo>
                  <a:lnTo>
                    <a:pt x="1362003" y="671631"/>
                  </a:lnTo>
                  <a:lnTo>
                    <a:pt x="1376831" y="649638"/>
                  </a:lnTo>
                  <a:lnTo>
                    <a:pt x="1382268" y="622706"/>
                  </a:lnTo>
                  <a:lnTo>
                    <a:pt x="1382268" y="69189"/>
                  </a:lnTo>
                  <a:lnTo>
                    <a:pt x="1376831" y="42257"/>
                  </a:lnTo>
                  <a:lnTo>
                    <a:pt x="1362003" y="20264"/>
                  </a:lnTo>
                  <a:lnTo>
                    <a:pt x="1340010" y="5436"/>
                  </a:lnTo>
                  <a:lnTo>
                    <a:pt x="1313078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37507" y="3526916"/>
              <a:ext cx="1382395" cy="692150"/>
            </a:xfrm>
            <a:custGeom>
              <a:avLst/>
              <a:gdLst/>
              <a:ahLst/>
              <a:cxnLst/>
              <a:rect l="l" t="t" r="r" b="b"/>
              <a:pathLst>
                <a:path w="1382395" h="692150">
                  <a:moveTo>
                    <a:pt x="0" y="69189"/>
                  </a:moveTo>
                  <a:lnTo>
                    <a:pt x="5436" y="42257"/>
                  </a:lnTo>
                  <a:lnTo>
                    <a:pt x="20264" y="20264"/>
                  </a:lnTo>
                  <a:lnTo>
                    <a:pt x="42257" y="5436"/>
                  </a:lnTo>
                  <a:lnTo>
                    <a:pt x="69189" y="0"/>
                  </a:lnTo>
                  <a:lnTo>
                    <a:pt x="1313078" y="0"/>
                  </a:lnTo>
                  <a:lnTo>
                    <a:pt x="1340010" y="5436"/>
                  </a:lnTo>
                  <a:lnTo>
                    <a:pt x="1362003" y="20264"/>
                  </a:lnTo>
                  <a:lnTo>
                    <a:pt x="1376831" y="42257"/>
                  </a:lnTo>
                  <a:lnTo>
                    <a:pt x="1382268" y="69189"/>
                  </a:lnTo>
                  <a:lnTo>
                    <a:pt x="1382268" y="622706"/>
                  </a:lnTo>
                  <a:lnTo>
                    <a:pt x="1376831" y="649638"/>
                  </a:lnTo>
                  <a:lnTo>
                    <a:pt x="1362003" y="671631"/>
                  </a:lnTo>
                  <a:lnTo>
                    <a:pt x="1340010" y="686459"/>
                  </a:lnTo>
                  <a:lnTo>
                    <a:pt x="1313078" y="691895"/>
                  </a:lnTo>
                  <a:lnTo>
                    <a:pt x="69189" y="691895"/>
                  </a:lnTo>
                  <a:lnTo>
                    <a:pt x="42257" y="686459"/>
                  </a:lnTo>
                  <a:lnTo>
                    <a:pt x="20264" y="671631"/>
                  </a:lnTo>
                  <a:lnTo>
                    <a:pt x="5436" y="649638"/>
                  </a:lnTo>
                  <a:lnTo>
                    <a:pt x="0" y="622706"/>
                  </a:lnTo>
                  <a:lnTo>
                    <a:pt x="0" y="6918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477144" y="3744226"/>
            <a:ext cx="13017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4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Manufacturers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813425" y="3520566"/>
            <a:ext cx="1948180" cy="704850"/>
            <a:chOff x="5813425" y="3520566"/>
            <a:chExt cx="1948180" cy="704850"/>
          </a:xfrm>
        </p:grpSpPr>
        <p:sp>
          <p:nvSpPr>
            <p:cNvPr id="41" name="object 41"/>
            <p:cNvSpPr/>
            <p:nvPr/>
          </p:nvSpPr>
          <p:spPr>
            <a:xfrm>
              <a:off x="5819775" y="3872914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970" y="0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72987" y="3526916"/>
              <a:ext cx="1382395" cy="692150"/>
            </a:xfrm>
            <a:custGeom>
              <a:avLst/>
              <a:gdLst/>
              <a:ahLst/>
              <a:cxnLst/>
              <a:rect l="l" t="t" r="r" b="b"/>
              <a:pathLst>
                <a:path w="1382395" h="692150">
                  <a:moveTo>
                    <a:pt x="1313078" y="0"/>
                  </a:moveTo>
                  <a:lnTo>
                    <a:pt x="69189" y="0"/>
                  </a:lnTo>
                  <a:lnTo>
                    <a:pt x="42257" y="5436"/>
                  </a:lnTo>
                  <a:lnTo>
                    <a:pt x="20264" y="20264"/>
                  </a:lnTo>
                  <a:lnTo>
                    <a:pt x="5436" y="42257"/>
                  </a:lnTo>
                  <a:lnTo>
                    <a:pt x="0" y="69189"/>
                  </a:lnTo>
                  <a:lnTo>
                    <a:pt x="0" y="622706"/>
                  </a:lnTo>
                  <a:lnTo>
                    <a:pt x="5436" y="649638"/>
                  </a:lnTo>
                  <a:lnTo>
                    <a:pt x="20264" y="671631"/>
                  </a:lnTo>
                  <a:lnTo>
                    <a:pt x="42257" y="686459"/>
                  </a:lnTo>
                  <a:lnTo>
                    <a:pt x="69189" y="691895"/>
                  </a:lnTo>
                  <a:lnTo>
                    <a:pt x="1313078" y="691895"/>
                  </a:lnTo>
                  <a:lnTo>
                    <a:pt x="1340010" y="686459"/>
                  </a:lnTo>
                  <a:lnTo>
                    <a:pt x="1362003" y="671631"/>
                  </a:lnTo>
                  <a:lnTo>
                    <a:pt x="1376831" y="649638"/>
                  </a:lnTo>
                  <a:lnTo>
                    <a:pt x="1382268" y="622706"/>
                  </a:lnTo>
                  <a:lnTo>
                    <a:pt x="1382268" y="69189"/>
                  </a:lnTo>
                  <a:lnTo>
                    <a:pt x="1376831" y="42257"/>
                  </a:lnTo>
                  <a:lnTo>
                    <a:pt x="1362003" y="20264"/>
                  </a:lnTo>
                  <a:lnTo>
                    <a:pt x="1340010" y="5436"/>
                  </a:lnTo>
                  <a:lnTo>
                    <a:pt x="1313078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72987" y="3526916"/>
              <a:ext cx="1382395" cy="692150"/>
            </a:xfrm>
            <a:custGeom>
              <a:avLst/>
              <a:gdLst/>
              <a:ahLst/>
              <a:cxnLst/>
              <a:rect l="l" t="t" r="r" b="b"/>
              <a:pathLst>
                <a:path w="1382395" h="692150">
                  <a:moveTo>
                    <a:pt x="0" y="69189"/>
                  </a:moveTo>
                  <a:lnTo>
                    <a:pt x="5436" y="42257"/>
                  </a:lnTo>
                  <a:lnTo>
                    <a:pt x="20264" y="20264"/>
                  </a:lnTo>
                  <a:lnTo>
                    <a:pt x="42257" y="5436"/>
                  </a:lnTo>
                  <a:lnTo>
                    <a:pt x="69189" y="0"/>
                  </a:lnTo>
                  <a:lnTo>
                    <a:pt x="1313078" y="0"/>
                  </a:lnTo>
                  <a:lnTo>
                    <a:pt x="1340010" y="5436"/>
                  </a:lnTo>
                  <a:lnTo>
                    <a:pt x="1362003" y="20264"/>
                  </a:lnTo>
                  <a:lnTo>
                    <a:pt x="1376831" y="42257"/>
                  </a:lnTo>
                  <a:lnTo>
                    <a:pt x="1382268" y="69189"/>
                  </a:lnTo>
                  <a:lnTo>
                    <a:pt x="1382268" y="622706"/>
                  </a:lnTo>
                  <a:lnTo>
                    <a:pt x="1376831" y="649638"/>
                  </a:lnTo>
                  <a:lnTo>
                    <a:pt x="1362003" y="671631"/>
                  </a:lnTo>
                  <a:lnTo>
                    <a:pt x="1340010" y="686459"/>
                  </a:lnTo>
                  <a:lnTo>
                    <a:pt x="1313078" y="691895"/>
                  </a:lnTo>
                  <a:lnTo>
                    <a:pt x="69189" y="691895"/>
                  </a:lnTo>
                  <a:lnTo>
                    <a:pt x="42257" y="686459"/>
                  </a:lnTo>
                  <a:lnTo>
                    <a:pt x="20264" y="671631"/>
                  </a:lnTo>
                  <a:lnTo>
                    <a:pt x="5436" y="649638"/>
                  </a:lnTo>
                  <a:lnTo>
                    <a:pt x="0" y="622706"/>
                  </a:lnTo>
                  <a:lnTo>
                    <a:pt x="0" y="6918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663260" y="3744226"/>
            <a:ext cx="8007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16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Brands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748905" y="3520566"/>
            <a:ext cx="1948180" cy="704850"/>
            <a:chOff x="7748905" y="3520566"/>
            <a:chExt cx="1948180" cy="704850"/>
          </a:xfrm>
        </p:grpSpPr>
        <p:sp>
          <p:nvSpPr>
            <p:cNvPr id="46" name="object 46"/>
            <p:cNvSpPr/>
            <p:nvPr/>
          </p:nvSpPr>
          <p:spPr>
            <a:xfrm>
              <a:off x="7755255" y="3872914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4">
                  <a:moveTo>
                    <a:pt x="0" y="0"/>
                  </a:moveTo>
                  <a:lnTo>
                    <a:pt x="552970" y="0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08467" y="3526916"/>
              <a:ext cx="1382395" cy="692150"/>
            </a:xfrm>
            <a:custGeom>
              <a:avLst/>
              <a:gdLst/>
              <a:ahLst/>
              <a:cxnLst/>
              <a:rect l="l" t="t" r="r" b="b"/>
              <a:pathLst>
                <a:path w="1382395" h="692150">
                  <a:moveTo>
                    <a:pt x="1313078" y="0"/>
                  </a:moveTo>
                  <a:lnTo>
                    <a:pt x="69189" y="0"/>
                  </a:lnTo>
                  <a:lnTo>
                    <a:pt x="42257" y="5436"/>
                  </a:lnTo>
                  <a:lnTo>
                    <a:pt x="20264" y="20264"/>
                  </a:lnTo>
                  <a:lnTo>
                    <a:pt x="5436" y="42257"/>
                  </a:lnTo>
                  <a:lnTo>
                    <a:pt x="0" y="69189"/>
                  </a:lnTo>
                  <a:lnTo>
                    <a:pt x="0" y="622706"/>
                  </a:lnTo>
                  <a:lnTo>
                    <a:pt x="5436" y="649638"/>
                  </a:lnTo>
                  <a:lnTo>
                    <a:pt x="20264" y="671631"/>
                  </a:lnTo>
                  <a:lnTo>
                    <a:pt x="42257" y="686459"/>
                  </a:lnTo>
                  <a:lnTo>
                    <a:pt x="69189" y="691895"/>
                  </a:lnTo>
                  <a:lnTo>
                    <a:pt x="1313078" y="691895"/>
                  </a:lnTo>
                  <a:lnTo>
                    <a:pt x="1340010" y="686459"/>
                  </a:lnTo>
                  <a:lnTo>
                    <a:pt x="1362003" y="671631"/>
                  </a:lnTo>
                  <a:lnTo>
                    <a:pt x="1376831" y="649638"/>
                  </a:lnTo>
                  <a:lnTo>
                    <a:pt x="1382268" y="622706"/>
                  </a:lnTo>
                  <a:lnTo>
                    <a:pt x="1382268" y="69189"/>
                  </a:lnTo>
                  <a:lnTo>
                    <a:pt x="1376831" y="42257"/>
                  </a:lnTo>
                  <a:lnTo>
                    <a:pt x="1362003" y="20264"/>
                  </a:lnTo>
                  <a:lnTo>
                    <a:pt x="1340010" y="5436"/>
                  </a:lnTo>
                  <a:lnTo>
                    <a:pt x="1313078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08467" y="3526916"/>
              <a:ext cx="1382395" cy="692150"/>
            </a:xfrm>
            <a:custGeom>
              <a:avLst/>
              <a:gdLst/>
              <a:ahLst/>
              <a:cxnLst/>
              <a:rect l="l" t="t" r="r" b="b"/>
              <a:pathLst>
                <a:path w="1382395" h="692150">
                  <a:moveTo>
                    <a:pt x="0" y="69189"/>
                  </a:moveTo>
                  <a:lnTo>
                    <a:pt x="5436" y="42257"/>
                  </a:lnTo>
                  <a:lnTo>
                    <a:pt x="20264" y="20264"/>
                  </a:lnTo>
                  <a:lnTo>
                    <a:pt x="42257" y="5436"/>
                  </a:lnTo>
                  <a:lnTo>
                    <a:pt x="69189" y="0"/>
                  </a:lnTo>
                  <a:lnTo>
                    <a:pt x="1313078" y="0"/>
                  </a:lnTo>
                  <a:lnTo>
                    <a:pt x="1340010" y="5436"/>
                  </a:lnTo>
                  <a:lnTo>
                    <a:pt x="1362003" y="20264"/>
                  </a:lnTo>
                  <a:lnTo>
                    <a:pt x="1376831" y="42257"/>
                  </a:lnTo>
                  <a:lnTo>
                    <a:pt x="1382268" y="69189"/>
                  </a:lnTo>
                  <a:lnTo>
                    <a:pt x="1382268" y="622706"/>
                  </a:lnTo>
                  <a:lnTo>
                    <a:pt x="1376831" y="649638"/>
                  </a:lnTo>
                  <a:lnTo>
                    <a:pt x="1362003" y="671631"/>
                  </a:lnTo>
                  <a:lnTo>
                    <a:pt x="1340010" y="686459"/>
                  </a:lnTo>
                  <a:lnTo>
                    <a:pt x="1313078" y="691895"/>
                  </a:lnTo>
                  <a:lnTo>
                    <a:pt x="69189" y="691895"/>
                  </a:lnTo>
                  <a:lnTo>
                    <a:pt x="42257" y="686459"/>
                  </a:lnTo>
                  <a:lnTo>
                    <a:pt x="20264" y="671631"/>
                  </a:lnTo>
                  <a:lnTo>
                    <a:pt x="5436" y="649638"/>
                  </a:lnTo>
                  <a:lnTo>
                    <a:pt x="0" y="622706"/>
                  </a:lnTo>
                  <a:lnTo>
                    <a:pt x="0" y="6918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338807" y="3744226"/>
            <a:ext cx="13214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49</a:t>
            </a:r>
            <a:r>
              <a:rPr sz="1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Product</a:t>
            </a:r>
            <a:r>
              <a:rPr sz="14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Lines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683940" y="3123564"/>
            <a:ext cx="1948814" cy="755650"/>
            <a:chOff x="9683940" y="3123564"/>
            <a:chExt cx="1948814" cy="755650"/>
          </a:xfrm>
        </p:grpSpPr>
        <p:sp>
          <p:nvSpPr>
            <p:cNvPr id="51" name="object 51"/>
            <p:cNvSpPr/>
            <p:nvPr/>
          </p:nvSpPr>
          <p:spPr>
            <a:xfrm>
              <a:off x="9690290" y="3475050"/>
              <a:ext cx="553085" cy="397510"/>
            </a:xfrm>
            <a:custGeom>
              <a:avLst/>
              <a:gdLst/>
              <a:ahLst/>
              <a:cxnLst/>
              <a:rect l="l" t="t" r="r" b="b"/>
              <a:pathLst>
                <a:path w="553084" h="397510">
                  <a:moveTo>
                    <a:pt x="0" y="397446"/>
                  </a:moveTo>
                  <a:lnTo>
                    <a:pt x="552970" y="0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243947" y="3129914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4"/>
                  </a:lnTo>
                  <a:lnTo>
                    <a:pt x="1313154" y="691134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243947" y="3129914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154" y="0"/>
                  </a:lnTo>
                  <a:lnTo>
                    <a:pt x="1340059" y="5430"/>
                  </a:lnTo>
                  <a:lnTo>
                    <a:pt x="1362027" y="20240"/>
                  </a:lnTo>
                  <a:lnTo>
                    <a:pt x="1376837" y="42208"/>
                  </a:lnTo>
                  <a:lnTo>
                    <a:pt x="1382268" y="69113"/>
                  </a:lnTo>
                  <a:lnTo>
                    <a:pt x="1382268" y="622020"/>
                  </a:lnTo>
                  <a:lnTo>
                    <a:pt x="1376837" y="648919"/>
                  </a:lnTo>
                  <a:lnTo>
                    <a:pt x="1362027" y="670888"/>
                  </a:lnTo>
                  <a:lnTo>
                    <a:pt x="1340059" y="685701"/>
                  </a:lnTo>
                  <a:lnTo>
                    <a:pt x="1313154" y="691134"/>
                  </a:lnTo>
                  <a:lnTo>
                    <a:pt x="69113" y="691134"/>
                  </a:lnTo>
                  <a:lnTo>
                    <a:pt x="42208" y="685701"/>
                  </a:lnTo>
                  <a:lnTo>
                    <a:pt x="20240" y="670888"/>
                  </a:lnTo>
                  <a:lnTo>
                    <a:pt x="5430" y="648919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0560678" y="3240355"/>
            <a:ext cx="74803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>
              <a:lnSpc>
                <a:spcPts val="1675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619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SKU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ts val="1675"/>
              </a:lnSpc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Numbers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683940" y="3866148"/>
            <a:ext cx="1948814" cy="756285"/>
            <a:chOff x="9683940" y="3866148"/>
            <a:chExt cx="1948814" cy="756285"/>
          </a:xfrm>
        </p:grpSpPr>
        <p:sp>
          <p:nvSpPr>
            <p:cNvPr id="56" name="object 56"/>
            <p:cNvSpPr/>
            <p:nvPr/>
          </p:nvSpPr>
          <p:spPr>
            <a:xfrm>
              <a:off x="9690290" y="3872498"/>
              <a:ext cx="553085" cy="397510"/>
            </a:xfrm>
            <a:custGeom>
              <a:avLst/>
              <a:gdLst/>
              <a:ahLst/>
              <a:cxnLst/>
              <a:rect l="l" t="t" r="r" b="b"/>
              <a:pathLst>
                <a:path w="553084" h="397510">
                  <a:moveTo>
                    <a:pt x="0" y="0"/>
                  </a:moveTo>
                  <a:lnTo>
                    <a:pt x="552970" y="397446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243947" y="3924681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4"/>
                  </a:lnTo>
                  <a:lnTo>
                    <a:pt x="1313154" y="691134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243947" y="3924681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154" y="0"/>
                  </a:lnTo>
                  <a:lnTo>
                    <a:pt x="1340059" y="5430"/>
                  </a:lnTo>
                  <a:lnTo>
                    <a:pt x="1362027" y="20240"/>
                  </a:lnTo>
                  <a:lnTo>
                    <a:pt x="1376837" y="42208"/>
                  </a:lnTo>
                  <a:lnTo>
                    <a:pt x="1382268" y="69113"/>
                  </a:lnTo>
                  <a:lnTo>
                    <a:pt x="1382268" y="622020"/>
                  </a:lnTo>
                  <a:lnTo>
                    <a:pt x="1376837" y="648919"/>
                  </a:lnTo>
                  <a:lnTo>
                    <a:pt x="1362027" y="670888"/>
                  </a:lnTo>
                  <a:lnTo>
                    <a:pt x="1340059" y="685701"/>
                  </a:lnTo>
                  <a:lnTo>
                    <a:pt x="1313154" y="691134"/>
                  </a:lnTo>
                  <a:lnTo>
                    <a:pt x="69113" y="691134"/>
                  </a:lnTo>
                  <a:lnTo>
                    <a:pt x="42208" y="685701"/>
                  </a:lnTo>
                  <a:lnTo>
                    <a:pt x="20240" y="670888"/>
                  </a:lnTo>
                  <a:lnTo>
                    <a:pt x="5430" y="648919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118597" y="3816858"/>
            <a:ext cx="1623060" cy="914400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542925" marR="325755" indent="-20066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363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Product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Names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942391" y="3766784"/>
            <a:ext cx="1948814" cy="2048510"/>
            <a:chOff x="1942391" y="3766784"/>
            <a:chExt cx="1948814" cy="2048510"/>
          </a:xfrm>
        </p:grpSpPr>
        <p:sp>
          <p:nvSpPr>
            <p:cNvPr id="61" name="object 61"/>
            <p:cNvSpPr/>
            <p:nvPr/>
          </p:nvSpPr>
          <p:spPr>
            <a:xfrm>
              <a:off x="1948741" y="3773134"/>
              <a:ext cx="553085" cy="1689735"/>
            </a:xfrm>
            <a:custGeom>
              <a:avLst/>
              <a:gdLst/>
              <a:ahLst/>
              <a:cxnLst/>
              <a:rect l="l" t="t" r="r" b="b"/>
              <a:pathLst>
                <a:path w="553085" h="1689735">
                  <a:moveTo>
                    <a:pt x="0" y="0"/>
                  </a:moveTo>
                  <a:lnTo>
                    <a:pt x="552970" y="1689138"/>
                  </a:lnTo>
                </a:path>
              </a:pathLst>
            </a:custGeom>
            <a:ln w="12699">
              <a:solidFill>
                <a:srgbClr val="6868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502026" y="5117211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4"/>
                  </a:lnTo>
                  <a:lnTo>
                    <a:pt x="1313154" y="691134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502026" y="5117211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154" y="0"/>
                  </a:lnTo>
                  <a:lnTo>
                    <a:pt x="1340059" y="5430"/>
                  </a:lnTo>
                  <a:lnTo>
                    <a:pt x="1362027" y="20240"/>
                  </a:lnTo>
                  <a:lnTo>
                    <a:pt x="1376837" y="42208"/>
                  </a:lnTo>
                  <a:lnTo>
                    <a:pt x="1382268" y="69113"/>
                  </a:lnTo>
                  <a:lnTo>
                    <a:pt x="1382268" y="622020"/>
                  </a:lnTo>
                  <a:lnTo>
                    <a:pt x="1376837" y="648919"/>
                  </a:lnTo>
                  <a:lnTo>
                    <a:pt x="1362027" y="670888"/>
                  </a:lnTo>
                  <a:lnTo>
                    <a:pt x="1340059" y="685701"/>
                  </a:lnTo>
                  <a:lnTo>
                    <a:pt x="1313154" y="691134"/>
                  </a:lnTo>
                  <a:lnTo>
                    <a:pt x="69113" y="691134"/>
                  </a:lnTo>
                  <a:lnTo>
                    <a:pt x="42208" y="685701"/>
                  </a:lnTo>
                  <a:lnTo>
                    <a:pt x="20240" y="670888"/>
                  </a:lnTo>
                  <a:lnTo>
                    <a:pt x="5430" y="648919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734575" y="5334008"/>
            <a:ext cx="9175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Measures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877778" y="4316095"/>
            <a:ext cx="1948814" cy="1153160"/>
            <a:chOff x="3877778" y="4316095"/>
            <a:chExt cx="1948814" cy="1153160"/>
          </a:xfrm>
        </p:grpSpPr>
        <p:sp>
          <p:nvSpPr>
            <p:cNvPr id="66" name="object 66"/>
            <p:cNvSpPr/>
            <p:nvPr/>
          </p:nvSpPr>
          <p:spPr>
            <a:xfrm>
              <a:off x="3884128" y="4667385"/>
              <a:ext cx="553085" cy="795020"/>
            </a:xfrm>
            <a:custGeom>
              <a:avLst/>
              <a:gdLst/>
              <a:ahLst/>
              <a:cxnLst/>
              <a:rect l="l" t="t" r="r" b="b"/>
              <a:pathLst>
                <a:path w="553085" h="795020">
                  <a:moveTo>
                    <a:pt x="0" y="794893"/>
                  </a:moveTo>
                  <a:lnTo>
                    <a:pt x="552970" y="0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437507" y="4322445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3"/>
                  </a:lnTo>
                  <a:lnTo>
                    <a:pt x="1313154" y="691133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437507" y="4322445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154" y="0"/>
                  </a:lnTo>
                  <a:lnTo>
                    <a:pt x="1340059" y="5430"/>
                  </a:lnTo>
                  <a:lnTo>
                    <a:pt x="1362027" y="20240"/>
                  </a:lnTo>
                  <a:lnTo>
                    <a:pt x="1376837" y="42208"/>
                  </a:lnTo>
                  <a:lnTo>
                    <a:pt x="1382268" y="69113"/>
                  </a:lnTo>
                  <a:lnTo>
                    <a:pt x="1382268" y="622020"/>
                  </a:lnTo>
                  <a:lnTo>
                    <a:pt x="1376837" y="648919"/>
                  </a:lnTo>
                  <a:lnTo>
                    <a:pt x="1362027" y="670888"/>
                  </a:lnTo>
                  <a:lnTo>
                    <a:pt x="1340059" y="685701"/>
                  </a:lnTo>
                  <a:lnTo>
                    <a:pt x="1313154" y="691133"/>
                  </a:lnTo>
                  <a:lnTo>
                    <a:pt x="69113" y="691133"/>
                  </a:lnTo>
                  <a:lnTo>
                    <a:pt x="42208" y="685701"/>
                  </a:lnTo>
                  <a:lnTo>
                    <a:pt x="20240" y="670888"/>
                  </a:lnTo>
                  <a:lnTo>
                    <a:pt x="5430" y="648919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311396" y="4216146"/>
            <a:ext cx="1624330" cy="914400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110489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869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Volume</a:t>
            </a:r>
            <a:endParaRPr sz="1400">
              <a:latin typeface="Segoe UI"/>
              <a:cs typeface="Segoe UI"/>
            </a:endParaRPr>
          </a:p>
          <a:p>
            <a:pPr marL="241300" marR="224154" algn="ctr">
              <a:lnSpc>
                <a:spcPct val="110700"/>
              </a:lnSpc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(&amp;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Normalized Volume)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877945" y="5110860"/>
            <a:ext cx="1948180" cy="704215"/>
            <a:chOff x="3877945" y="5110860"/>
            <a:chExt cx="1948180" cy="704215"/>
          </a:xfrm>
        </p:grpSpPr>
        <p:sp>
          <p:nvSpPr>
            <p:cNvPr id="71" name="object 71"/>
            <p:cNvSpPr/>
            <p:nvPr/>
          </p:nvSpPr>
          <p:spPr>
            <a:xfrm>
              <a:off x="3884295" y="5462446"/>
              <a:ext cx="553085" cy="0"/>
            </a:xfrm>
            <a:custGeom>
              <a:avLst/>
              <a:gdLst/>
              <a:ahLst/>
              <a:cxnLst/>
              <a:rect l="l" t="t" r="r" b="b"/>
              <a:pathLst>
                <a:path w="553085">
                  <a:moveTo>
                    <a:pt x="0" y="0"/>
                  </a:moveTo>
                  <a:lnTo>
                    <a:pt x="552970" y="0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437507" y="5117210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4"/>
                  </a:lnTo>
                  <a:lnTo>
                    <a:pt x="1313154" y="691134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437507" y="5117210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154" y="0"/>
                  </a:lnTo>
                  <a:lnTo>
                    <a:pt x="1340059" y="5430"/>
                  </a:lnTo>
                  <a:lnTo>
                    <a:pt x="1362027" y="20240"/>
                  </a:lnTo>
                  <a:lnTo>
                    <a:pt x="1376837" y="42208"/>
                  </a:lnTo>
                  <a:lnTo>
                    <a:pt x="1382268" y="69113"/>
                  </a:lnTo>
                  <a:lnTo>
                    <a:pt x="1382268" y="622020"/>
                  </a:lnTo>
                  <a:lnTo>
                    <a:pt x="1376837" y="648919"/>
                  </a:lnTo>
                  <a:lnTo>
                    <a:pt x="1362027" y="670888"/>
                  </a:lnTo>
                  <a:lnTo>
                    <a:pt x="1340059" y="685701"/>
                  </a:lnTo>
                  <a:lnTo>
                    <a:pt x="1313154" y="691134"/>
                  </a:lnTo>
                  <a:lnTo>
                    <a:pt x="69113" y="691134"/>
                  </a:lnTo>
                  <a:lnTo>
                    <a:pt x="42208" y="685701"/>
                  </a:lnTo>
                  <a:lnTo>
                    <a:pt x="20240" y="670888"/>
                  </a:lnTo>
                  <a:lnTo>
                    <a:pt x="5430" y="648919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564020" y="5204502"/>
            <a:ext cx="1177290" cy="4978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R="41275" algn="ctr">
              <a:lnSpc>
                <a:spcPct val="100000"/>
              </a:lnSpc>
              <a:spcBef>
                <a:spcPts val="280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Value</a:t>
            </a:r>
            <a:endParaRPr sz="14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(&amp;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Value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LC)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877778" y="5455930"/>
            <a:ext cx="1948814" cy="1153795"/>
            <a:chOff x="3877778" y="5455930"/>
            <a:chExt cx="1948814" cy="1153795"/>
          </a:xfrm>
        </p:grpSpPr>
        <p:sp>
          <p:nvSpPr>
            <p:cNvPr id="76" name="object 76"/>
            <p:cNvSpPr/>
            <p:nvPr/>
          </p:nvSpPr>
          <p:spPr>
            <a:xfrm>
              <a:off x="3884128" y="5462280"/>
              <a:ext cx="553085" cy="795020"/>
            </a:xfrm>
            <a:custGeom>
              <a:avLst/>
              <a:gdLst/>
              <a:ahLst/>
              <a:cxnLst/>
              <a:rect l="l" t="t" r="r" b="b"/>
              <a:pathLst>
                <a:path w="553085" h="795020">
                  <a:moveTo>
                    <a:pt x="0" y="0"/>
                  </a:moveTo>
                  <a:lnTo>
                    <a:pt x="552970" y="794893"/>
                  </a:lnTo>
                </a:path>
              </a:pathLst>
            </a:custGeom>
            <a:ln w="12700">
              <a:solidFill>
                <a:srgbClr val="7777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437507" y="5911976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5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4"/>
                  </a:lnTo>
                  <a:lnTo>
                    <a:pt x="1313154" y="691134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437507" y="5911976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5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154" y="0"/>
                  </a:lnTo>
                  <a:lnTo>
                    <a:pt x="1340059" y="5430"/>
                  </a:lnTo>
                  <a:lnTo>
                    <a:pt x="1362027" y="20240"/>
                  </a:lnTo>
                  <a:lnTo>
                    <a:pt x="1376837" y="42208"/>
                  </a:lnTo>
                  <a:lnTo>
                    <a:pt x="1382268" y="69113"/>
                  </a:lnTo>
                  <a:lnTo>
                    <a:pt x="1382268" y="622020"/>
                  </a:lnTo>
                  <a:lnTo>
                    <a:pt x="1376837" y="648919"/>
                  </a:lnTo>
                  <a:lnTo>
                    <a:pt x="1362027" y="670888"/>
                  </a:lnTo>
                  <a:lnTo>
                    <a:pt x="1340059" y="685701"/>
                  </a:lnTo>
                  <a:lnTo>
                    <a:pt x="1313154" y="691134"/>
                  </a:lnTo>
                  <a:lnTo>
                    <a:pt x="69113" y="691134"/>
                  </a:lnTo>
                  <a:lnTo>
                    <a:pt x="42208" y="685701"/>
                  </a:lnTo>
                  <a:lnTo>
                    <a:pt x="20240" y="670888"/>
                  </a:lnTo>
                  <a:lnTo>
                    <a:pt x="5430" y="648919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4312158" y="5797296"/>
            <a:ext cx="1623060" cy="914400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imes New Roman"/>
              <a:cs typeface="Times New Roman"/>
            </a:endParaRPr>
          </a:p>
          <a:p>
            <a:pPr marL="8890" algn="ctr">
              <a:lnSpc>
                <a:spcPct val="100000"/>
              </a:lnSpc>
            </a:pP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TDP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73151" y="1548511"/>
            <a:ext cx="1397000" cy="704850"/>
            <a:chOff x="573151" y="1548511"/>
            <a:chExt cx="1397000" cy="704850"/>
          </a:xfrm>
        </p:grpSpPr>
        <p:sp>
          <p:nvSpPr>
            <p:cNvPr id="81" name="object 81"/>
            <p:cNvSpPr/>
            <p:nvPr/>
          </p:nvSpPr>
          <p:spPr>
            <a:xfrm>
              <a:off x="579501" y="1554861"/>
              <a:ext cx="1384300" cy="692150"/>
            </a:xfrm>
            <a:custGeom>
              <a:avLst/>
              <a:gdLst/>
              <a:ahLst/>
              <a:cxnLst/>
              <a:rect l="l" t="t" r="r" b="b"/>
              <a:pathLst>
                <a:path w="1384300" h="692150">
                  <a:moveTo>
                    <a:pt x="1314602" y="0"/>
                  </a:moveTo>
                  <a:lnTo>
                    <a:pt x="69189" y="0"/>
                  </a:lnTo>
                  <a:lnTo>
                    <a:pt x="42257" y="5436"/>
                  </a:lnTo>
                  <a:lnTo>
                    <a:pt x="20264" y="20264"/>
                  </a:lnTo>
                  <a:lnTo>
                    <a:pt x="5436" y="42257"/>
                  </a:lnTo>
                  <a:lnTo>
                    <a:pt x="0" y="69189"/>
                  </a:lnTo>
                  <a:lnTo>
                    <a:pt x="0" y="622706"/>
                  </a:lnTo>
                  <a:lnTo>
                    <a:pt x="5436" y="649638"/>
                  </a:lnTo>
                  <a:lnTo>
                    <a:pt x="20264" y="671631"/>
                  </a:lnTo>
                  <a:lnTo>
                    <a:pt x="42257" y="686459"/>
                  </a:lnTo>
                  <a:lnTo>
                    <a:pt x="69189" y="691895"/>
                  </a:lnTo>
                  <a:lnTo>
                    <a:pt x="1314602" y="691895"/>
                  </a:lnTo>
                  <a:lnTo>
                    <a:pt x="1341534" y="686459"/>
                  </a:lnTo>
                  <a:lnTo>
                    <a:pt x="1363527" y="671631"/>
                  </a:lnTo>
                  <a:lnTo>
                    <a:pt x="1378355" y="649638"/>
                  </a:lnTo>
                  <a:lnTo>
                    <a:pt x="1383792" y="622706"/>
                  </a:lnTo>
                  <a:lnTo>
                    <a:pt x="1383792" y="69189"/>
                  </a:lnTo>
                  <a:lnTo>
                    <a:pt x="1378355" y="42257"/>
                  </a:lnTo>
                  <a:lnTo>
                    <a:pt x="1363527" y="20264"/>
                  </a:lnTo>
                  <a:lnTo>
                    <a:pt x="1341534" y="5436"/>
                  </a:lnTo>
                  <a:lnTo>
                    <a:pt x="1314602" y="0"/>
                  </a:lnTo>
                  <a:close/>
                </a:path>
              </a:pathLst>
            </a:custGeom>
            <a:solidFill>
              <a:srgbClr val="252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79501" y="1554861"/>
              <a:ext cx="1384300" cy="692150"/>
            </a:xfrm>
            <a:custGeom>
              <a:avLst/>
              <a:gdLst/>
              <a:ahLst/>
              <a:cxnLst/>
              <a:rect l="l" t="t" r="r" b="b"/>
              <a:pathLst>
                <a:path w="1384300" h="692150">
                  <a:moveTo>
                    <a:pt x="0" y="69189"/>
                  </a:moveTo>
                  <a:lnTo>
                    <a:pt x="5436" y="42257"/>
                  </a:lnTo>
                  <a:lnTo>
                    <a:pt x="20264" y="20264"/>
                  </a:lnTo>
                  <a:lnTo>
                    <a:pt x="42257" y="5436"/>
                  </a:lnTo>
                  <a:lnTo>
                    <a:pt x="69189" y="0"/>
                  </a:lnTo>
                  <a:lnTo>
                    <a:pt x="1314602" y="0"/>
                  </a:lnTo>
                  <a:lnTo>
                    <a:pt x="1341534" y="5436"/>
                  </a:lnTo>
                  <a:lnTo>
                    <a:pt x="1363527" y="20264"/>
                  </a:lnTo>
                  <a:lnTo>
                    <a:pt x="1378355" y="42257"/>
                  </a:lnTo>
                  <a:lnTo>
                    <a:pt x="1383792" y="69189"/>
                  </a:lnTo>
                  <a:lnTo>
                    <a:pt x="1383792" y="622706"/>
                  </a:lnTo>
                  <a:lnTo>
                    <a:pt x="1378355" y="649638"/>
                  </a:lnTo>
                  <a:lnTo>
                    <a:pt x="1363527" y="671631"/>
                  </a:lnTo>
                  <a:lnTo>
                    <a:pt x="1341534" y="686459"/>
                  </a:lnTo>
                  <a:lnTo>
                    <a:pt x="1314602" y="691895"/>
                  </a:lnTo>
                  <a:lnTo>
                    <a:pt x="69189" y="691895"/>
                  </a:lnTo>
                  <a:lnTo>
                    <a:pt x="42257" y="686459"/>
                  </a:lnTo>
                  <a:lnTo>
                    <a:pt x="20264" y="671631"/>
                  </a:lnTo>
                  <a:lnTo>
                    <a:pt x="5436" y="649638"/>
                  </a:lnTo>
                  <a:lnTo>
                    <a:pt x="0" y="622706"/>
                  </a:lnTo>
                  <a:lnTo>
                    <a:pt x="0" y="6918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99694" y="1575054"/>
              <a:ext cx="1343660" cy="651510"/>
            </a:xfrm>
            <a:custGeom>
              <a:avLst/>
              <a:gdLst/>
              <a:ahLst/>
              <a:cxnLst/>
              <a:rect l="l" t="t" r="r" b="b"/>
              <a:pathLst>
                <a:path w="1343660" h="651510">
                  <a:moveTo>
                    <a:pt x="1343406" y="0"/>
                  </a:moveTo>
                  <a:lnTo>
                    <a:pt x="0" y="0"/>
                  </a:lnTo>
                  <a:lnTo>
                    <a:pt x="0" y="651510"/>
                  </a:lnTo>
                  <a:lnTo>
                    <a:pt x="1343406" y="651510"/>
                  </a:lnTo>
                  <a:lnTo>
                    <a:pt x="1343406" y="0"/>
                  </a:lnTo>
                  <a:close/>
                </a:path>
              </a:pathLst>
            </a:custGeom>
            <a:solidFill>
              <a:srgbClr val="4D4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599694" y="1575053"/>
            <a:ext cx="1343660" cy="65151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34620" marR="125730" indent="-1270" algn="ctr">
              <a:lnSpc>
                <a:spcPts val="1400"/>
              </a:lnSpc>
              <a:spcBef>
                <a:spcPts val="445"/>
              </a:spcBef>
            </a:pPr>
            <a:r>
              <a:rPr sz="1300" dirty="0">
                <a:solidFill>
                  <a:srgbClr val="FFFFFF"/>
                </a:solidFill>
                <a:latin typeface="Segoe UI"/>
                <a:cs typeface="Segoe UI"/>
              </a:rPr>
              <a:t>51,487</a:t>
            </a:r>
            <a:r>
              <a:rPr sz="13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Segoe UI"/>
                <a:cs typeface="Segoe UI"/>
              </a:rPr>
              <a:t>Rows </a:t>
            </a:r>
            <a:r>
              <a:rPr sz="1300" dirty="0">
                <a:solidFill>
                  <a:srgbClr val="FFFFFF"/>
                </a:solidFill>
                <a:latin typeface="Segoe UI"/>
                <a:cs typeface="Segoe UI"/>
              </a:rPr>
              <a:t>(weekly</a:t>
            </a:r>
            <a:r>
              <a:rPr sz="13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Segoe UI"/>
                <a:cs typeface="Segoe UI"/>
              </a:rPr>
              <a:t>entries </a:t>
            </a:r>
            <a:r>
              <a:rPr sz="1300" dirty="0">
                <a:solidFill>
                  <a:srgbClr val="FFFFFF"/>
                </a:solidFill>
                <a:latin typeface="Segoe UI"/>
                <a:cs typeface="Segoe UI"/>
              </a:rPr>
              <a:t>per</a:t>
            </a:r>
            <a:r>
              <a:rPr sz="13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Segoe UI"/>
                <a:cs typeface="Segoe UI"/>
              </a:rPr>
              <a:t>SKU)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1233302" y="1528699"/>
            <a:ext cx="8451215" cy="2811145"/>
            <a:chOff x="1233302" y="1528699"/>
            <a:chExt cx="8451215" cy="2811145"/>
          </a:xfrm>
        </p:grpSpPr>
        <p:sp>
          <p:nvSpPr>
            <p:cNvPr id="86" name="object 86"/>
            <p:cNvSpPr/>
            <p:nvPr/>
          </p:nvSpPr>
          <p:spPr>
            <a:xfrm>
              <a:off x="1271396" y="2290439"/>
              <a:ext cx="0" cy="304165"/>
            </a:xfrm>
            <a:custGeom>
              <a:avLst/>
              <a:gdLst/>
              <a:ahLst/>
              <a:cxnLst/>
              <a:rect l="l" t="t" r="r" b="b"/>
              <a:pathLst>
                <a:path h="304164">
                  <a:moveTo>
                    <a:pt x="0" y="30413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233302" y="222694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256781" y="2424684"/>
              <a:ext cx="1624330" cy="1900555"/>
            </a:xfrm>
            <a:custGeom>
              <a:avLst/>
              <a:gdLst/>
              <a:ahLst/>
              <a:cxnLst/>
              <a:rect l="l" t="t" r="r" b="b"/>
              <a:pathLst>
                <a:path w="1624329" h="1900554">
                  <a:moveTo>
                    <a:pt x="0" y="0"/>
                  </a:moveTo>
                  <a:lnTo>
                    <a:pt x="1623821" y="0"/>
                  </a:lnTo>
                  <a:lnTo>
                    <a:pt x="1623821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  <a:path w="1624329" h="1900554">
                  <a:moveTo>
                    <a:pt x="0" y="986027"/>
                  </a:moveTo>
                  <a:lnTo>
                    <a:pt x="1623821" y="986027"/>
                  </a:lnTo>
                  <a:lnTo>
                    <a:pt x="1623821" y="1900427"/>
                  </a:lnTo>
                  <a:lnTo>
                    <a:pt x="0" y="1900427"/>
                  </a:lnTo>
                  <a:lnTo>
                    <a:pt x="0" y="986027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57159" y="1879854"/>
              <a:ext cx="474345" cy="0"/>
            </a:xfrm>
            <a:custGeom>
              <a:avLst/>
              <a:gdLst/>
              <a:ahLst/>
              <a:cxnLst/>
              <a:rect l="l" t="t" r="r" b="b"/>
              <a:pathLst>
                <a:path w="474345">
                  <a:moveTo>
                    <a:pt x="0" y="0"/>
                  </a:moveTo>
                  <a:lnTo>
                    <a:pt x="474179" y="0"/>
                  </a:lnTo>
                </a:path>
              </a:pathLst>
            </a:custGeom>
            <a:ln w="12700">
              <a:solidFill>
                <a:srgbClr val="C3C3DD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218642" y="184175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294750" y="1535049"/>
              <a:ext cx="1383030" cy="691515"/>
            </a:xfrm>
            <a:custGeom>
              <a:avLst/>
              <a:gdLst/>
              <a:ahLst/>
              <a:cxnLst/>
              <a:rect l="l" t="t" r="r" b="b"/>
              <a:pathLst>
                <a:path w="1383029" h="691514">
                  <a:moveTo>
                    <a:pt x="1313916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25"/>
                  </a:lnTo>
                  <a:lnTo>
                    <a:pt x="20240" y="670893"/>
                  </a:lnTo>
                  <a:lnTo>
                    <a:pt x="42208" y="685703"/>
                  </a:lnTo>
                  <a:lnTo>
                    <a:pt x="69113" y="691134"/>
                  </a:lnTo>
                  <a:lnTo>
                    <a:pt x="1313916" y="691134"/>
                  </a:lnTo>
                  <a:lnTo>
                    <a:pt x="1340821" y="685703"/>
                  </a:lnTo>
                  <a:lnTo>
                    <a:pt x="1362789" y="670893"/>
                  </a:lnTo>
                  <a:lnTo>
                    <a:pt x="1377599" y="648925"/>
                  </a:lnTo>
                  <a:lnTo>
                    <a:pt x="1383030" y="622020"/>
                  </a:lnTo>
                  <a:lnTo>
                    <a:pt x="1383030" y="69113"/>
                  </a:lnTo>
                  <a:lnTo>
                    <a:pt x="1377599" y="42208"/>
                  </a:lnTo>
                  <a:lnTo>
                    <a:pt x="1362789" y="20240"/>
                  </a:lnTo>
                  <a:lnTo>
                    <a:pt x="1340821" y="5430"/>
                  </a:lnTo>
                  <a:lnTo>
                    <a:pt x="1313916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294750" y="1535049"/>
              <a:ext cx="1383030" cy="691515"/>
            </a:xfrm>
            <a:custGeom>
              <a:avLst/>
              <a:gdLst/>
              <a:ahLst/>
              <a:cxnLst/>
              <a:rect l="l" t="t" r="r" b="b"/>
              <a:pathLst>
                <a:path w="1383029" h="691514">
                  <a:moveTo>
                    <a:pt x="0" y="69113"/>
                  </a:moveTo>
                  <a:lnTo>
                    <a:pt x="5430" y="42208"/>
                  </a:lnTo>
                  <a:lnTo>
                    <a:pt x="20240" y="20240"/>
                  </a:lnTo>
                  <a:lnTo>
                    <a:pt x="42208" y="5430"/>
                  </a:lnTo>
                  <a:lnTo>
                    <a:pt x="69113" y="0"/>
                  </a:lnTo>
                  <a:lnTo>
                    <a:pt x="1313916" y="0"/>
                  </a:lnTo>
                  <a:lnTo>
                    <a:pt x="1340821" y="5430"/>
                  </a:lnTo>
                  <a:lnTo>
                    <a:pt x="1362789" y="20240"/>
                  </a:lnTo>
                  <a:lnTo>
                    <a:pt x="1377599" y="42208"/>
                  </a:lnTo>
                  <a:lnTo>
                    <a:pt x="1383030" y="69113"/>
                  </a:lnTo>
                  <a:lnTo>
                    <a:pt x="1383030" y="622020"/>
                  </a:lnTo>
                  <a:lnTo>
                    <a:pt x="1377599" y="648925"/>
                  </a:lnTo>
                  <a:lnTo>
                    <a:pt x="1362789" y="670893"/>
                  </a:lnTo>
                  <a:lnTo>
                    <a:pt x="1340821" y="685703"/>
                  </a:lnTo>
                  <a:lnTo>
                    <a:pt x="1313916" y="691134"/>
                  </a:lnTo>
                  <a:lnTo>
                    <a:pt x="69113" y="691134"/>
                  </a:lnTo>
                  <a:lnTo>
                    <a:pt x="42208" y="685703"/>
                  </a:lnTo>
                  <a:lnTo>
                    <a:pt x="20240" y="670893"/>
                  </a:lnTo>
                  <a:lnTo>
                    <a:pt x="5430" y="648925"/>
                  </a:lnTo>
                  <a:lnTo>
                    <a:pt x="0" y="622020"/>
                  </a:lnTo>
                  <a:lnTo>
                    <a:pt x="0" y="6911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314944" y="1554480"/>
              <a:ext cx="1342390" cy="650875"/>
            </a:xfrm>
            <a:custGeom>
              <a:avLst/>
              <a:gdLst/>
              <a:ahLst/>
              <a:cxnLst/>
              <a:rect l="l" t="t" r="r" b="b"/>
              <a:pathLst>
                <a:path w="1342390" h="650875">
                  <a:moveTo>
                    <a:pt x="1341881" y="0"/>
                  </a:moveTo>
                  <a:lnTo>
                    <a:pt x="0" y="0"/>
                  </a:lnTo>
                  <a:lnTo>
                    <a:pt x="0" y="650748"/>
                  </a:lnTo>
                  <a:lnTo>
                    <a:pt x="1341881" y="650748"/>
                  </a:lnTo>
                  <a:lnTo>
                    <a:pt x="1341881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6644942" y="1756999"/>
            <a:ext cx="27432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51355" algn="l"/>
              </a:tabLst>
            </a:pP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Year</a:t>
            </a:r>
            <a:r>
              <a:rPr sz="14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Week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2100" baseline="3968" dirty="0">
                <a:solidFill>
                  <a:srgbClr val="FFFFFF"/>
                </a:solidFill>
                <a:latin typeface="Segoe UI"/>
                <a:cs typeface="Segoe UI"/>
              </a:rPr>
              <a:t>4</a:t>
            </a:r>
            <a:r>
              <a:rPr sz="2100" spc="-15" baseline="3968" dirty="0">
                <a:solidFill>
                  <a:srgbClr val="FFFFFF"/>
                </a:solidFill>
                <a:latin typeface="Segoe UI"/>
                <a:cs typeface="Segoe UI"/>
              </a:rPr>
              <a:t> Seasons</a:t>
            </a:r>
            <a:endParaRPr sz="2100" baseline="3968">
              <a:latin typeface="Segoe UI"/>
              <a:cs typeface="Segoe U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379083" y="4730877"/>
            <a:ext cx="1382395" cy="691515"/>
            <a:chOff x="6379083" y="4730877"/>
            <a:chExt cx="1382395" cy="691515"/>
          </a:xfrm>
        </p:grpSpPr>
        <p:sp>
          <p:nvSpPr>
            <p:cNvPr id="96" name="object 96"/>
            <p:cNvSpPr/>
            <p:nvPr/>
          </p:nvSpPr>
          <p:spPr>
            <a:xfrm>
              <a:off x="6379083" y="4730877"/>
              <a:ext cx="1382395" cy="691515"/>
            </a:xfrm>
            <a:custGeom>
              <a:avLst/>
              <a:gdLst/>
              <a:ahLst/>
              <a:cxnLst/>
              <a:rect l="l" t="t" r="r" b="b"/>
              <a:pathLst>
                <a:path w="1382395" h="691514">
                  <a:moveTo>
                    <a:pt x="1313154" y="0"/>
                  </a:moveTo>
                  <a:lnTo>
                    <a:pt x="69113" y="0"/>
                  </a:lnTo>
                  <a:lnTo>
                    <a:pt x="42208" y="5430"/>
                  </a:lnTo>
                  <a:lnTo>
                    <a:pt x="20240" y="20240"/>
                  </a:lnTo>
                  <a:lnTo>
                    <a:pt x="5430" y="42208"/>
                  </a:lnTo>
                  <a:lnTo>
                    <a:pt x="0" y="69113"/>
                  </a:lnTo>
                  <a:lnTo>
                    <a:pt x="0" y="622020"/>
                  </a:lnTo>
                  <a:lnTo>
                    <a:pt x="5430" y="648919"/>
                  </a:lnTo>
                  <a:lnTo>
                    <a:pt x="20240" y="670888"/>
                  </a:lnTo>
                  <a:lnTo>
                    <a:pt x="42208" y="685701"/>
                  </a:lnTo>
                  <a:lnTo>
                    <a:pt x="69113" y="691134"/>
                  </a:lnTo>
                  <a:lnTo>
                    <a:pt x="1313154" y="691134"/>
                  </a:lnTo>
                  <a:lnTo>
                    <a:pt x="1340059" y="685701"/>
                  </a:lnTo>
                  <a:lnTo>
                    <a:pt x="1362027" y="670888"/>
                  </a:lnTo>
                  <a:lnTo>
                    <a:pt x="1376837" y="648919"/>
                  </a:lnTo>
                  <a:lnTo>
                    <a:pt x="1382268" y="622020"/>
                  </a:lnTo>
                  <a:lnTo>
                    <a:pt x="1382268" y="69113"/>
                  </a:lnTo>
                  <a:lnTo>
                    <a:pt x="1376837" y="42208"/>
                  </a:lnTo>
                  <a:lnTo>
                    <a:pt x="1362027" y="20240"/>
                  </a:lnTo>
                  <a:lnTo>
                    <a:pt x="1340059" y="5430"/>
                  </a:lnTo>
                  <a:lnTo>
                    <a:pt x="131315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398514" y="4750308"/>
              <a:ext cx="1342390" cy="650875"/>
            </a:xfrm>
            <a:custGeom>
              <a:avLst/>
              <a:gdLst/>
              <a:ahLst/>
              <a:cxnLst/>
              <a:rect l="l" t="t" r="r" b="b"/>
              <a:pathLst>
                <a:path w="1342390" h="650875">
                  <a:moveTo>
                    <a:pt x="1341882" y="0"/>
                  </a:moveTo>
                  <a:lnTo>
                    <a:pt x="0" y="0"/>
                  </a:lnTo>
                  <a:lnTo>
                    <a:pt x="0" y="650748"/>
                  </a:lnTo>
                  <a:lnTo>
                    <a:pt x="1341882" y="650748"/>
                  </a:lnTo>
                  <a:lnTo>
                    <a:pt x="134188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6867503" y="4941192"/>
            <a:ext cx="4038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Price</a:t>
            </a:r>
            <a:endParaRPr sz="1400">
              <a:latin typeface="Segoe UI"/>
              <a:cs typeface="Segoe U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45719" y="1408366"/>
            <a:ext cx="9266555" cy="5043170"/>
            <a:chOff x="545719" y="1408366"/>
            <a:chExt cx="9266555" cy="5043170"/>
          </a:xfrm>
        </p:grpSpPr>
        <p:sp>
          <p:nvSpPr>
            <p:cNvPr id="100" name="object 100"/>
            <p:cNvSpPr/>
            <p:nvPr/>
          </p:nvSpPr>
          <p:spPr>
            <a:xfrm>
              <a:off x="5296661" y="4652771"/>
              <a:ext cx="1023619" cy="400685"/>
            </a:xfrm>
            <a:custGeom>
              <a:avLst/>
              <a:gdLst/>
              <a:ahLst/>
              <a:cxnLst/>
              <a:rect l="l" t="t" r="r" b="b"/>
              <a:pathLst>
                <a:path w="1023620" h="400685">
                  <a:moveTo>
                    <a:pt x="0" y="0"/>
                  </a:moveTo>
                  <a:lnTo>
                    <a:pt x="1023073" y="400202"/>
                  </a:lnTo>
                </a:path>
              </a:pathLst>
            </a:custGeom>
            <a:ln w="12700">
              <a:solidFill>
                <a:srgbClr val="00AA5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294030" y="5012863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89" h="71120">
                  <a:moveTo>
                    <a:pt x="27762" y="0"/>
                  </a:moveTo>
                  <a:lnTo>
                    <a:pt x="0" y="70967"/>
                  </a:lnTo>
                  <a:lnTo>
                    <a:pt x="84848" y="63245"/>
                  </a:lnTo>
                  <a:lnTo>
                    <a:pt x="27762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343905" y="5097830"/>
              <a:ext cx="975360" cy="363220"/>
            </a:xfrm>
            <a:custGeom>
              <a:avLst/>
              <a:gdLst/>
              <a:ahLst/>
              <a:cxnLst/>
              <a:rect l="l" t="t" r="r" b="b"/>
              <a:pathLst>
                <a:path w="975360" h="363220">
                  <a:moveTo>
                    <a:pt x="0" y="362839"/>
                  </a:moveTo>
                  <a:lnTo>
                    <a:pt x="974750" y="0"/>
                  </a:lnTo>
                </a:path>
              </a:pathLst>
            </a:custGeom>
            <a:ln w="12700">
              <a:solidFill>
                <a:srgbClr val="00AA5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293470" y="5066560"/>
              <a:ext cx="85090" cy="71755"/>
            </a:xfrm>
            <a:custGeom>
              <a:avLst/>
              <a:gdLst/>
              <a:ahLst/>
              <a:cxnLst/>
              <a:rect l="l" t="t" r="r" b="b"/>
              <a:pathLst>
                <a:path w="85089" h="71754">
                  <a:moveTo>
                    <a:pt x="0" y="0"/>
                  </a:moveTo>
                  <a:lnTo>
                    <a:pt x="26581" y="71412"/>
                  </a:lnTo>
                  <a:lnTo>
                    <a:pt x="84696" y="9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262115" y="1422653"/>
              <a:ext cx="3535679" cy="4110354"/>
            </a:xfrm>
            <a:custGeom>
              <a:avLst/>
              <a:gdLst/>
              <a:ahLst/>
              <a:cxnLst/>
              <a:rect l="l" t="t" r="r" b="b"/>
              <a:pathLst>
                <a:path w="3535679" h="4110354">
                  <a:moveTo>
                    <a:pt x="0" y="3195828"/>
                  </a:moveTo>
                  <a:lnTo>
                    <a:pt x="1623060" y="3195828"/>
                  </a:lnTo>
                  <a:lnTo>
                    <a:pt x="1623060" y="4110228"/>
                  </a:lnTo>
                  <a:lnTo>
                    <a:pt x="0" y="4110228"/>
                  </a:lnTo>
                  <a:lnTo>
                    <a:pt x="0" y="3195828"/>
                  </a:lnTo>
                  <a:close/>
                </a:path>
                <a:path w="3535679" h="4110354">
                  <a:moveTo>
                    <a:pt x="1911858" y="0"/>
                  </a:moveTo>
                  <a:lnTo>
                    <a:pt x="3535680" y="0"/>
                  </a:lnTo>
                  <a:lnTo>
                    <a:pt x="3535680" y="914400"/>
                  </a:lnTo>
                  <a:lnTo>
                    <a:pt x="1911858" y="914400"/>
                  </a:lnTo>
                  <a:lnTo>
                    <a:pt x="1911858" y="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52069" y="4399406"/>
              <a:ext cx="1391920" cy="2045335"/>
            </a:xfrm>
            <a:custGeom>
              <a:avLst/>
              <a:gdLst/>
              <a:ahLst/>
              <a:cxnLst/>
              <a:rect l="l" t="t" r="r" b="b"/>
              <a:pathLst>
                <a:path w="1391920" h="2045335">
                  <a:moveTo>
                    <a:pt x="1252270" y="0"/>
                  </a:moveTo>
                  <a:lnTo>
                    <a:pt x="139141" y="0"/>
                  </a:lnTo>
                  <a:lnTo>
                    <a:pt x="95160" y="7093"/>
                  </a:lnTo>
                  <a:lnTo>
                    <a:pt x="56965" y="26845"/>
                  </a:lnTo>
                  <a:lnTo>
                    <a:pt x="26845" y="56965"/>
                  </a:lnTo>
                  <a:lnTo>
                    <a:pt x="7093" y="95160"/>
                  </a:lnTo>
                  <a:lnTo>
                    <a:pt x="0" y="139141"/>
                  </a:lnTo>
                  <a:lnTo>
                    <a:pt x="0" y="1906066"/>
                  </a:lnTo>
                  <a:lnTo>
                    <a:pt x="7093" y="1950047"/>
                  </a:lnTo>
                  <a:lnTo>
                    <a:pt x="26845" y="1988242"/>
                  </a:lnTo>
                  <a:lnTo>
                    <a:pt x="56965" y="2018362"/>
                  </a:lnTo>
                  <a:lnTo>
                    <a:pt x="95160" y="2038114"/>
                  </a:lnTo>
                  <a:lnTo>
                    <a:pt x="139141" y="2045208"/>
                  </a:lnTo>
                  <a:lnTo>
                    <a:pt x="1252270" y="2045208"/>
                  </a:lnTo>
                  <a:lnTo>
                    <a:pt x="1296251" y="2038114"/>
                  </a:lnTo>
                  <a:lnTo>
                    <a:pt x="1334446" y="2018362"/>
                  </a:lnTo>
                  <a:lnTo>
                    <a:pt x="1364566" y="1988242"/>
                  </a:lnTo>
                  <a:lnTo>
                    <a:pt x="1384318" y="1950047"/>
                  </a:lnTo>
                  <a:lnTo>
                    <a:pt x="1391412" y="1906066"/>
                  </a:lnTo>
                  <a:lnTo>
                    <a:pt x="1391412" y="139141"/>
                  </a:lnTo>
                  <a:lnTo>
                    <a:pt x="1384318" y="95160"/>
                  </a:lnTo>
                  <a:lnTo>
                    <a:pt x="1364566" y="56965"/>
                  </a:lnTo>
                  <a:lnTo>
                    <a:pt x="1334446" y="26845"/>
                  </a:lnTo>
                  <a:lnTo>
                    <a:pt x="1296251" y="7093"/>
                  </a:lnTo>
                  <a:lnTo>
                    <a:pt x="1252270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52069" y="4399406"/>
              <a:ext cx="1391920" cy="2045335"/>
            </a:xfrm>
            <a:custGeom>
              <a:avLst/>
              <a:gdLst/>
              <a:ahLst/>
              <a:cxnLst/>
              <a:rect l="l" t="t" r="r" b="b"/>
              <a:pathLst>
                <a:path w="1391920" h="2045335">
                  <a:moveTo>
                    <a:pt x="0" y="139141"/>
                  </a:moveTo>
                  <a:lnTo>
                    <a:pt x="7093" y="95160"/>
                  </a:lnTo>
                  <a:lnTo>
                    <a:pt x="26845" y="56965"/>
                  </a:lnTo>
                  <a:lnTo>
                    <a:pt x="56965" y="26845"/>
                  </a:lnTo>
                  <a:lnTo>
                    <a:pt x="95160" y="7093"/>
                  </a:lnTo>
                  <a:lnTo>
                    <a:pt x="139141" y="0"/>
                  </a:lnTo>
                  <a:lnTo>
                    <a:pt x="1252270" y="0"/>
                  </a:lnTo>
                  <a:lnTo>
                    <a:pt x="1296251" y="7093"/>
                  </a:lnTo>
                  <a:lnTo>
                    <a:pt x="1334446" y="26845"/>
                  </a:lnTo>
                  <a:lnTo>
                    <a:pt x="1364566" y="56965"/>
                  </a:lnTo>
                  <a:lnTo>
                    <a:pt x="1384318" y="95160"/>
                  </a:lnTo>
                  <a:lnTo>
                    <a:pt x="1391412" y="139141"/>
                  </a:lnTo>
                  <a:lnTo>
                    <a:pt x="1391412" y="1906066"/>
                  </a:lnTo>
                  <a:lnTo>
                    <a:pt x="1384318" y="1950047"/>
                  </a:lnTo>
                  <a:lnTo>
                    <a:pt x="1364566" y="1988242"/>
                  </a:lnTo>
                  <a:lnTo>
                    <a:pt x="1334446" y="2018362"/>
                  </a:lnTo>
                  <a:lnTo>
                    <a:pt x="1296251" y="2038114"/>
                  </a:lnTo>
                  <a:lnTo>
                    <a:pt x="1252270" y="2045208"/>
                  </a:lnTo>
                  <a:lnTo>
                    <a:pt x="139141" y="2045208"/>
                  </a:lnTo>
                  <a:lnTo>
                    <a:pt x="95160" y="2038114"/>
                  </a:lnTo>
                  <a:lnTo>
                    <a:pt x="56965" y="2018362"/>
                  </a:lnTo>
                  <a:lnTo>
                    <a:pt x="26845" y="1988242"/>
                  </a:lnTo>
                  <a:lnTo>
                    <a:pt x="7093" y="1950047"/>
                  </a:lnTo>
                  <a:lnTo>
                    <a:pt x="0" y="1906066"/>
                  </a:lnTo>
                  <a:lnTo>
                    <a:pt x="0" y="13914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71500" y="4458461"/>
              <a:ext cx="1351280" cy="1925955"/>
            </a:xfrm>
            <a:custGeom>
              <a:avLst/>
              <a:gdLst/>
              <a:ahLst/>
              <a:cxnLst/>
              <a:rect l="l" t="t" r="r" b="b"/>
              <a:pathLst>
                <a:path w="1351280" h="1925954">
                  <a:moveTo>
                    <a:pt x="1351026" y="0"/>
                  </a:moveTo>
                  <a:lnTo>
                    <a:pt x="0" y="0"/>
                  </a:lnTo>
                  <a:lnTo>
                    <a:pt x="0" y="1925574"/>
                  </a:lnTo>
                  <a:lnTo>
                    <a:pt x="1351026" y="1925574"/>
                  </a:lnTo>
                  <a:lnTo>
                    <a:pt x="1351026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650405" y="4790735"/>
            <a:ext cx="1149985" cy="12306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40995" marR="5080" indent="-201930">
              <a:lnSpc>
                <a:spcPts val="1510"/>
              </a:lnSpc>
              <a:spcBef>
                <a:spcPts val="29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Exogenous Factors:</a:t>
            </a:r>
            <a:endParaRPr sz="14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CPI</a:t>
            </a:r>
            <a:endParaRPr sz="14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Temp</a:t>
            </a:r>
            <a:endParaRPr sz="14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Sunshine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10</a:t>
            </a:fld>
            <a:endParaRPr spc="-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52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Beiersdorf</a:t>
            </a:r>
            <a:r>
              <a:rPr spc="-2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Private</a:t>
            </a:r>
            <a:r>
              <a:rPr spc="10" dirty="0"/>
              <a:t> </a:t>
            </a:r>
            <a:r>
              <a:rPr dirty="0"/>
              <a:t>Labels</a:t>
            </a:r>
            <a:r>
              <a:rPr spc="-10" dirty="0"/>
              <a:t> </a:t>
            </a:r>
            <a:r>
              <a:rPr dirty="0"/>
              <a:t>are</a:t>
            </a:r>
            <a:r>
              <a:rPr spc="-15" dirty="0"/>
              <a:t> </a:t>
            </a:r>
            <a:r>
              <a:rPr dirty="0"/>
              <a:t>the main</a:t>
            </a:r>
            <a:r>
              <a:rPr spc="-5" dirty="0"/>
              <a:t> </a:t>
            </a:r>
            <a:r>
              <a:rPr dirty="0"/>
              <a:t>players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spc="-25" dirty="0"/>
              <a:t>the </a:t>
            </a:r>
            <a:r>
              <a:rPr dirty="0"/>
              <a:t>German</a:t>
            </a:r>
            <a:r>
              <a:rPr spc="-50" dirty="0"/>
              <a:t> </a:t>
            </a:r>
            <a:r>
              <a:rPr dirty="0"/>
              <a:t>wound</a:t>
            </a:r>
            <a:r>
              <a:rPr spc="-40" dirty="0"/>
              <a:t> </a:t>
            </a:r>
            <a:r>
              <a:rPr dirty="0"/>
              <a:t>protection</a:t>
            </a:r>
            <a:r>
              <a:rPr spc="-30" dirty="0"/>
              <a:t> </a:t>
            </a:r>
            <a:r>
              <a:rPr spc="-10" dirty="0"/>
              <a:t>market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625" y="1821763"/>
            <a:ext cx="11320360" cy="29766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2069" y="5245227"/>
            <a:ext cx="11088370" cy="1097280"/>
          </a:xfrm>
          <a:prstGeom prst="rect">
            <a:avLst/>
          </a:prstGeom>
          <a:solidFill>
            <a:srgbClr val="D9D9E6">
              <a:alpha val="90194"/>
            </a:srgbClr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Times New Roman"/>
              <a:cs typeface="Times New Roman"/>
            </a:endParaRPr>
          </a:p>
          <a:p>
            <a:pPr marL="54737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Beiersdorf</a:t>
            </a:r>
            <a:r>
              <a:rPr sz="1800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products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are</a:t>
            </a:r>
            <a:r>
              <a:rPr sz="18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more</a:t>
            </a:r>
            <a:r>
              <a:rPr sz="18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premium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8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higher</a:t>
            </a:r>
            <a:r>
              <a:rPr sz="1800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price</a:t>
            </a:r>
            <a:r>
              <a:rPr sz="18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points.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11</a:t>
            </a:fld>
            <a:endParaRPr spc="-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5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Sales</a:t>
            </a:r>
            <a:r>
              <a:rPr spc="-35" dirty="0"/>
              <a:t> </a:t>
            </a:r>
            <a:r>
              <a:rPr dirty="0"/>
              <a:t>appears</a:t>
            </a:r>
            <a:r>
              <a:rPr spc="-4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have</a:t>
            </a:r>
            <a:r>
              <a:rPr spc="-35" dirty="0"/>
              <a:t> </a:t>
            </a:r>
            <a:r>
              <a:rPr dirty="0"/>
              <a:t>seasonality</a:t>
            </a:r>
            <a:r>
              <a:rPr spc="-10" dirty="0"/>
              <a:t> </a:t>
            </a:r>
            <a:r>
              <a:rPr dirty="0"/>
              <a:t>across</a:t>
            </a:r>
            <a:r>
              <a:rPr spc="-20" dirty="0"/>
              <a:t> </a:t>
            </a:r>
            <a:r>
              <a:rPr spc="-10" dirty="0"/>
              <a:t>brands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336" y="1301485"/>
            <a:ext cx="11332706" cy="37597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2069" y="5223890"/>
            <a:ext cx="11089005" cy="1097280"/>
          </a:xfrm>
          <a:prstGeom prst="rect">
            <a:avLst/>
          </a:prstGeom>
          <a:solidFill>
            <a:srgbClr val="D9D9E6">
              <a:alpha val="90194"/>
            </a:srgbClr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Times New Roman"/>
              <a:cs typeface="Times New Roman"/>
            </a:endParaRPr>
          </a:p>
          <a:p>
            <a:pPr marL="548005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June</a:t>
            </a:r>
            <a:r>
              <a:rPr sz="1800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has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the</a:t>
            </a:r>
            <a:r>
              <a:rPr sz="18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highest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sales</a:t>
            </a:r>
            <a:r>
              <a:rPr sz="18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in</a:t>
            </a:r>
            <a:r>
              <a:rPr sz="18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all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3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 years.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12</a:t>
            </a:fld>
            <a:endParaRPr spc="-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5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T</a:t>
            </a:r>
            <a:r>
              <a:rPr spc="15" dirty="0"/>
              <a:t>op</a:t>
            </a:r>
            <a:r>
              <a:rPr spc="-65" dirty="0"/>
              <a:t> </a:t>
            </a:r>
            <a:r>
              <a:rPr dirty="0"/>
              <a:t>40</a:t>
            </a:r>
            <a:r>
              <a:rPr spc="-50" dirty="0"/>
              <a:t> </a:t>
            </a:r>
            <a:r>
              <a:rPr dirty="0"/>
              <a:t>products</a:t>
            </a:r>
            <a:r>
              <a:rPr spc="-40" dirty="0"/>
              <a:t> </a:t>
            </a:r>
            <a:r>
              <a:rPr dirty="0"/>
              <a:t>represented</a:t>
            </a:r>
            <a:r>
              <a:rPr spc="-60" dirty="0"/>
              <a:t> </a:t>
            </a:r>
            <a:r>
              <a:rPr dirty="0"/>
              <a:t>80%</a:t>
            </a:r>
            <a:r>
              <a:rPr spc="-6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total</a:t>
            </a:r>
            <a:r>
              <a:rPr spc="-35" dirty="0"/>
              <a:t> </a:t>
            </a:r>
            <a:r>
              <a:rPr spc="-10" dirty="0"/>
              <a:t>sales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48" y="1394910"/>
            <a:ext cx="4740697" cy="36936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2069" y="5223890"/>
            <a:ext cx="11089005" cy="1097280"/>
          </a:xfrm>
          <a:prstGeom prst="rect">
            <a:avLst/>
          </a:prstGeom>
          <a:solidFill>
            <a:srgbClr val="D9D9E6">
              <a:alpha val="90194"/>
            </a:srgbClr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Times New Roman"/>
              <a:cs typeface="Times New Roman"/>
            </a:endParaRPr>
          </a:p>
          <a:p>
            <a:pPr marL="548005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Strips</a:t>
            </a:r>
            <a:r>
              <a:rPr sz="18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Meterware</a:t>
            </a:r>
            <a:r>
              <a:rPr sz="1800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are</a:t>
            </a:r>
            <a:r>
              <a:rPr sz="18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the</a:t>
            </a:r>
            <a:r>
              <a:rPr sz="18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top</a:t>
            </a:r>
            <a:r>
              <a:rPr sz="18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2</a:t>
            </a:r>
            <a:r>
              <a:rPr sz="18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sub-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segments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for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sales.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6544" y="1362198"/>
            <a:ext cx="5587987" cy="370813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13</a:t>
            </a:fld>
            <a:endParaRPr spc="-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803654"/>
              <a:ext cx="9226550" cy="3251200"/>
            </a:xfrm>
            <a:custGeom>
              <a:avLst/>
              <a:gdLst/>
              <a:ahLst/>
              <a:cxnLst/>
              <a:rect l="l" t="t" r="r" b="b"/>
              <a:pathLst>
                <a:path w="9226550" h="3251200">
                  <a:moveTo>
                    <a:pt x="9226296" y="0"/>
                  </a:moveTo>
                  <a:lnTo>
                    <a:pt x="0" y="0"/>
                  </a:lnTo>
                  <a:lnTo>
                    <a:pt x="0" y="3250692"/>
                  </a:lnTo>
                  <a:lnTo>
                    <a:pt x="9226296" y="3250692"/>
                  </a:lnTo>
                  <a:lnTo>
                    <a:pt x="9226296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5824" y="3097783"/>
            <a:ext cx="45993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585858"/>
                </a:solidFill>
                <a:latin typeface="Segoe UI"/>
                <a:cs typeface="Segoe UI"/>
              </a:rPr>
              <a:t>Analytics</a:t>
            </a:r>
            <a:r>
              <a:rPr sz="4000" b="1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4000" b="1" spc="-10" dirty="0">
                <a:solidFill>
                  <a:srgbClr val="585858"/>
                </a:solidFill>
                <a:latin typeface="Segoe UI"/>
                <a:cs typeface="Segoe UI"/>
              </a:rPr>
              <a:t>Roadmap</a:t>
            </a:r>
            <a:endParaRPr sz="4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5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</a:t>
            </a:r>
            <a:r>
              <a:rPr spc="-45" dirty="0"/>
              <a:t> </a:t>
            </a:r>
            <a:r>
              <a:rPr dirty="0"/>
              <a:t>used</a:t>
            </a:r>
            <a:r>
              <a:rPr spc="-40" dirty="0"/>
              <a:t> </a:t>
            </a:r>
            <a:r>
              <a:rPr dirty="0"/>
              <a:t>R</a:t>
            </a:r>
            <a:r>
              <a:rPr spc="-35" dirty="0"/>
              <a:t> </a:t>
            </a:r>
            <a:r>
              <a:rPr dirty="0"/>
              <a:t>cloud</a:t>
            </a:r>
            <a:r>
              <a:rPr spc="-30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dirty="0"/>
              <a:t>analysis</a:t>
            </a:r>
            <a:r>
              <a:rPr spc="-2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SAC</a:t>
            </a:r>
            <a:r>
              <a:rPr spc="-2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spc="-10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300733"/>
            <a:ext cx="12192000" cy="1934845"/>
            <a:chOff x="0" y="1300733"/>
            <a:chExt cx="12192000" cy="1934845"/>
          </a:xfrm>
        </p:grpSpPr>
        <p:sp>
          <p:nvSpPr>
            <p:cNvPr id="4" name="object 4"/>
            <p:cNvSpPr/>
            <p:nvPr/>
          </p:nvSpPr>
          <p:spPr>
            <a:xfrm>
              <a:off x="0" y="1328940"/>
              <a:ext cx="12192000" cy="1906270"/>
            </a:xfrm>
            <a:custGeom>
              <a:avLst/>
              <a:gdLst/>
              <a:ahLst/>
              <a:cxnLst/>
              <a:rect l="l" t="t" r="r" b="b"/>
              <a:pathLst>
                <a:path w="12192000" h="1906270">
                  <a:moveTo>
                    <a:pt x="12192000" y="0"/>
                  </a:moveTo>
                  <a:lnTo>
                    <a:pt x="0" y="0"/>
                  </a:lnTo>
                  <a:lnTo>
                    <a:pt x="0" y="1906016"/>
                  </a:lnTo>
                  <a:lnTo>
                    <a:pt x="12192000" y="190601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24961" y="1300733"/>
              <a:ext cx="0" cy="1872614"/>
            </a:xfrm>
            <a:custGeom>
              <a:avLst/>
              <a:gdLst/>
              <a:ahLst/>
              <a:cxnLst/>
              <a:rect l="l" t="t" r="r" b="b"/>
              <a:pathLst>
                <a:path h="1872614">
                  <a:moveTo>
                    <a:pt x="0" y="0"/>
                  </a:moveTo>
                  <a:lnTo>
                    <a:pt x="0" y="1872145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1300733"/>
              <a:ext cx="0" cy="1872614"/>
            </a:xfrm>
            <a:custGeom>
              <a:avLst/>
              <a:gdLst/>
              <a:ahLst/>
              <a:cxnLst/>
              <a:rect l="l" t="t" r="r" b="b"/>
              <a:pathLst>
                <a:path h="1872614">
                  <a:moveTo>
                    <a:pt x="0" y="0"/>
                  </a:moveTo>
                  <a:lnTo>
                    <a:pt x="0" y="1872145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70847" y="1300733"/>
              <a:ext cx="0" cy="1872614"/>
            </a:xfrm>
            <a:custGeom>
              <a:avLst/>
              <a:gdLst/>
              <a:ahLst/>
              <a:cxnLst/>
              <a:rect l="l" t="t" r="r" b="b"/>
              <a:pathLst>
                <a:path h="1872614">
                  <a:moveTo>
                    <a:pt x="0" y="0"/>
                  </a:moveTo>
                  <a:lnTo>
                    <a:pt x="0" y="1872145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6857" y="1554860"/>
              <a:ext cx="2024380" cy="523240"/>
            </a:xfrm>
            <a:custGeom>
              <a:avLst/>
              <a:gdLst/>
              <a:ahLst/>
              <a:cxnLst/>
              <a:rect l="l" t="t" r="r" b="b"/>
              <a:pathLst>
                <a:path w="2024380" h="523239">
                  <a:moveTo>
                    <a:pt x="1723364" y="0"/>
                  </a:moveTo>
                  <a:lnTo>
                    <a:pt x="1723364" y="91503"/>
                  </a:lnTo>
                  <a:lnTo>
                    <a:pt x="0" y="91503"/>
                  </a:lnTo>
                  <a:lnTo>
                    <a:pt x="0" y="381495"/>
                  </a:lnTo>
                  <a:lnTo>
                    <a:pt x="1723364" y="381495"/>
                  </a:lnTo>
                  <a:lnTo>
                    <a:pt x="1723364" y="522998"/>
                  </a:lnTo>
                  <a:lnTo>
                    <a:pt x="2024214" y="261492"/>
                  </a:lnTo>
                  <a:lnTo>
                    <a:pt x="1723364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6857" y="1554860"/>
              <a:ext cx="2024380" cy="523240"/>
            </a:xfrm>
            <a:custGeom>
              <a:avLst/>
              <a:gdLst/>
              <a:ahLst/>
              <a:cxnLst/>
              <a:rect l="l" t="t" r="r" b="b"/>
              <a:pathLst>
                <a:path w="2024380" h="523239">
                  <a:moveTo>
                    <a:pt x="2024214" y="261492"/>
                  </a:moveTo>
                  <a:lnTo>
                    <a:pt x="1723364" y="0"/>
                  </a:lnTo>
                  <a:lnTo>
                    <a:pt x="1723364" y="91503"/>
                  </a:lnTo>
                  <a:lnTo>
                    <a:pt x="0" y="91503"/>
                  </a:lnTo>
                  <a:lnTo>
                    <a:pt x="0" y="381495"/>
                  </a:lnTo>
                  <a:lnTo>
                    <a:pt x="1723364" y="381495"/>
                  </a:lnTo>
                  <a:lnTo>
                    <a:pt x="1723364" y="522998"/>
                  </a:lnTo>
                  <a:lnTo>
                    <a:pt x="2024214" y="261492"/>
                  </a:lnTo>
                  <a:close/>
                </a:path>
              </a:pathLst>
            </a:custGeom>
            <a:ln w="9525">
              <a:solidFill>
                <a:srgbClr val="C3C3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4229" y="1566290"/>
              <a:ext cx="472440" cy="472440"/>
            </a:xfrm>
            <a:custGeom>
              <a:avLst/>
              <a:gdLst/>
              <a:ahLst/>
              <a:cxnLst/>
              <a:rect l="l" t="t" r="r" b="b"/>
              <a:pathLst>
                <a:path w="472440" h="472439">
                  <a:moveTo>
                    <a:pt x="236220" y="0"/>
                  </a:moveTo>
                  <a:lnTo>
                    <a:pt x="188607" y="4800"/>
                  </a:lnTo>
                  <a:lnTo>
                    <a:pt x="144272" y="18567"/>
                  </a:lnTo>
                  <a:lnTo>
                    <a:pt x="104152" y="40347"/>
                  </a:lnTo>
                  <a:lnTo>
                    <a:pt x="69189" y="69189"/>
                  </a:lnTo>
                  <a:lnTo>
                    <a:pt x="40347" y="104152"/>
                  </a:lnTo>
                  <a:lnTo>
                    <a:pt x="18567" y="144272"/>
                  </a:lnTo>
                  <a:lnTo>
                    <a:pt x="4800" y="188620"/>
                  </a:lnTo>
                  <a:lnTo>
                    <a:pt x="0" y="236220"/>
                  </a:lnTo>
                  <a:lnTo>
                    <a:pt x="4800" y="283832"/>
                  </a:lnTo>
                  <a:lnTo>
                    <a:pt x="18567" y="328168"/>
                  </a:lnTo>
                  <a:lnTo>
                    <a:pt x="40347" y="368300"/>
                  </a:lnTo>
                  <a:lnTo>
                    <a:pt x="69189" y="403250"/>
                  </a:lnTo>
                  <a:lnTo>
                    <a:pt x="104152" y="432104"/>
                  </a:lnTo>
                  <a:lnTo>
                    <a:pt x="144272" y="453872"/>
                  </a:lnTo>
                  <a:lnTo>
                    <a:pt x="188607" y="467639"/>
                  </a:lnTo>
                  <a:lnTo>
                    <a:pt x="236220" y="472440"/>
                  </a:lnTo>
                  <a:lnTo>
                    <a:pt x="283832" y="467639"/>
                  </a:lnTo>
                  <a:lnTo>
                    <a:pt x="328168" y="453872"/>
                  </a:lnTo>
                  <a:lnTo>
                    <a:pt x="368287" y="432104"/>
                  </a:lnTo>
                  <a:lnTo>
                    <a:pt x="403250" y="403250"/>
                  </a:lnTo>
                  <a:lnTo>
                    <a:pt x="432092" y="368300"/>
                  </a:lnTo>
                  <a:lnTo>
                    <a:pt x="453872" y="328168"/>
                  </a:lnTo>
                  <a:lnTo>
                    <a:pt x="467639" y="283832"/>
                  </a:lnTo>
                  <a:lnTo>
                    <a:pt x="472440" y="236220"/>
                  </a:lnTo>
                  <a:lnTo>
                    <a:pt x="467639" y="188620"/>
                  </a:lnTo>
                  <a:lnTo>
                    <a:pt x="453872" y="144272"/>
                  </a:lnTo>
                  <a:lnTo>
                    <a:pt x="432092" y="104152"/>
                  </a:lnTo>
                  <a:lnTo>
                    <a:pt x="403250" y="69189"/>
                  </a:lnTo>
                  <a:lnTo>
                    <a:pt x="368287" y="40347"/>
                  </a:lnTo>
                  <a:lnTo>
                    <a:pt x="328168" y="18567"/>
                  </a:lnTo>
                  <a:lnTo>
                    <a:pt x="283832" y="4800"/>
                  </a:lnTo>
                  <a:lnTo>
                    <a:pt x="236220" y="0"/>
                  </a:lnTo>
                  <a:close/>
                </a:path>
              </a:pathLst>
            </a:custGeom>
            <a:ln w="9525">
              <a:solidFill>
                <a:srgbClr val="C3C3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3850" y="1565909"/>
              <a:ext cx="472440" cy="472440"/>
            </a:xfrm>
            <a:custGeom>
              <a:avLst/>
              <a:gdLst/>
              <a:ahLst/>
              <a:cxnLst/>
              <a:rect l="l" t="t" r="r" b="b"/>
              <a:pathLst>
                <a:path w="472440" h="472439">
                  <a:moveTo>
                    <a:pt x="0" y="236220"/>
                  </a:moveTo>
                  <a:lnTo>
                    <a:pt x="4800" y="188607"/>
                  </a:lnTo>
                  <a:lnTo>
                    <a:pt x="18567" y="144272"/>
                  </a:lnTo>
                  <a:lnTo>
                    <a:pt x="40347" y="104152"/>
                  </a:lnTo>
                  <a:lnTo>
                    <a:pt x="69189" y="69189"/>
                  </a:lnTo>
                  <a:lnTo>
                    <a:pt x="104152" y="40347"/>
                  </a:lnTo>
                  <a:lnTo>
                    <a:pt x="144272" y="18567"/>
                  </a:lnTo>
                  <a:lnTo>
                    <a:pt x="188607" y="4800"/>
                  </a:lnTo>
                  <a:lnTo>
                    <a:pt x="236220" y="0"/>
                  </a:lnTo>
                  <a:lnTo>
                    <a:pt x="283832" y="4800"/>
                  </a:lnTo>
                  <a:lnTo>
                    <a:pt x="328168" y="18567"/>
                  </a:lnTo>
                  <a:lnTo>
                    <a:pt x="368287" y="40347"/>
                  </a:lnTo>
                  <a:lnTo>
                    <a:pt x="403250" y="69189"/>
                  </a:lnTo>
                  <a:lnTo>
                    <a:pt x="432092" y="104152"/>
                  </a:lnTo>
                  <a:lnTo>
                    <a:pt x="453872" y="144272"/>
                  </a:lnTo>
                  <a:lnTo>
                    <a:pt x="467639" y="188607"/>
                  </a:lnTo>
                  <a:lnTo>
                    <a:pt x="472440" y="236220"/>
                  </a:lnTo>
                  <a:lnTo>
                    <a:pt x="467639" y="283832"/>
                  </a:lnTo>
                  <a:lnTo>
                    <a:pt x="453872" y="328168"/>
                  </a:lnTo>
                  <a:lnTo>
                    <a:pt x="432092" y="368287"/>
                  </a:lnTo>
                  <a:lnTo>
                    <a:pt x="403250" y="403250"/>
                  </a:lnTo>
                  <a:lnTo>
                    <a:pt x="368287" y="432092"/>
                  </a:lnTo>
                  <a:lnTo>
                    <a:pt x="328168" y="453872"/>
                  </a:lnTo>
                  <a:lnTo>
                    <a:pt x="283832" y="467639"/>
                  </a:lnTo>
                  <a:lnTo>
                    <a:pt x="236220" y="472440"/>
                  </a:lnTo>
                  <a:lnTo>
                    <a:pt x="188607" y="467639"/>
                  </a:lnTo>
                  <a:lnTo>
                    <a:pt x="144272" y="453872"/>
                  </a:lnTo>
                  <a:lnTo>
                    <a:pt x="104152" y="432092"/>
                  </a:lnTo>
                  <a:lnTo>
                    <a:pt x="69189" y="403250"/>
                  </a:lnTo>
                  <a:lnTo>
                    <a:pt x="40347" y="368287"/>
                  </a:lnTo>
                  <a:lnTo>
                    <a:pt x="18567" y="328168"/>
                  </a:lnTo>
                  <a:lnTo>
                    <a:pt x="4800" y="283832"/>
                  </a:lnTo>
                  <a:lnTo>
                    <a:pt x="0" y="236220"/>
                  </a:lnTo>
                  <a:close/>
                </a:path>
              </a:pathLst>
            </a:custGeom>
            <a:ln w="38100">
              <a:solidFill>
                <a:srgbClr val="C3C3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25619" y="1554860"/>
              <a:ext cx="2024380" cy="523240"/>
            </a:xfrm>
            <a:custGeom>
              <a:avLst/>
              <a:gdLst/>
              <a:ahLst/>
              <a:cxnLst/>
              <a:rect l="l" t="t" r="r" b="b"/>
              <a:pathLst>
                <a:path w="2024379" h="523239">
                  <a:moveTo>
                    <a:pt x="1723364" y="0"/>
                  </a:moveTo>
                  <a:lnTo>
                    <a:pt x="1723364" y="91503"/>
                  </a:lnTo>
                  <a:lnTo>
                    <a:pt x="0" y="91503"/>
                  </a:lnTo>
                  <a:lnTo>
                    <a:pt x="0" y="381495"/>
                  </a:lnTo>
                  <a:lnTo>
                    <a:pt x="1723364" y="381495"/>
                  </a:lnTo>
                  <a:lnTo>
                    <a:pt x="1723364" y="522998"/>
                  </a:lnTo>
                  <a:lnTo>
                    <a:pt x="2024214" y="261492"/>
                  </a:lnTo>
                  <a:lnTo>
                    <a:pt x="1723364" y="0"/>
                  </a:lnTo>
                  <a:close/>
                </a:path>
              </a:pathLst>
            </a:custGeom>
            <a:solidFill>
              <a:srgbClr val="A8A8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25619" y="1554860"/>
              <a:ext cx="2024380" cy="523240"/>
            </a:xfrm>
            <a:custGeom>
              <a:avLst/>
              <a:gdLst/>
              <a:ahLst/>
              <a:cxnLst/>
              <a:rect l="l" t="t" r="r" b="b"/>
              <a:pathLst>
                <a:path w="2024379" h="523239">
                  <a:moveTo>
                    <a:pt x="2024214" y="261492"/>
                  </a:moveTo>
                  <a:lnTo>
                    <a:pt x="1723364" y="0"/>
                  </a:lnTo>
                  <a:lnTo>
                    <a:pt x="1723364" y="91503"/>
                  </a:lnTo>
                  <a:lnTo>
                    <a:pt x="0" y="91503"/>
                  </a:lnTo>
                  <a:lnTo>
                    <a:pt x="0" y="381495"/>
                  </a:lnTo>
                  <a:lnTo>
                    <a:pt x="1723364" y="381495"/>
                  </a:lnTo>
                  <a:lnTo>
                    <a:pt x="1723364" y="522998"/>
                  </a:lnTo>
                  <a:lnTo>
                    <a:pt x="2024214" y="261492"/>
                  </a:lnTo>
                  <a:close/>
                </a:path>
              </a:pathLst>
            </a:custGeom>
            <a:ln w="9525">
              <a:solidFill>
                <a:srgbClr val="A8A8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72611" y="1565909"/>
              <a:ext cx="472440" cy="472440"/>
            </a:xfrm>
            <a:custGeom>
              <a:avLst/>
              <a:gdLst/>
              <a:ahLst/>
              <a:cxnLst/>
              <a:rect l="l" t="t" r="r" b="b"/>
              <a:pathLst>
                <a:path w="472439" h="472439">
                  <a:moveTo>
                    <a:pt x="0" y="236220"/>
                  </a:moveTo>
                  <a:lnTo>
                    <a:pt x="4800" y="188607"/>
                  </a:lnTo>
                  <a:lnTo>
                    <a:pt x="18567" y="144272"/>
                  </a:lnTo>
                  <a:lnTo>
                    <a:pt x="40347" y="104152"/>
                  </a:lnTo>
                  <a:lnTo>
                    <a:pt x="69189" y="69189"/>
                  </a:lnTo>
                  <a:lnTo>
                    <a:pt x="104152" y="40347"/>
                  </a:lnTo>
                  <a:lnTo>
                    <a:pt x="144272" y="18567"/>
                  </a:lnTo>
                  <a:lnTo>
                    <a:pt x="188607" y="4800"/>
                  </a:lnTo>
                  <a:lnTo>
                    <a:pt x="236220" y="0"/>
                  </a:lnTo>
                  <a:lnTo>
                    <a:pt x="283832" y="4800"/>
                  </a:lnTo>
                  <a:lnTo>
                    <a:pt x="328168" y="18567"/>
                  </a:lnTo>
                  <a:lnTo>
                    <a:pt x="368287" y="40347"/>
                  </a:lnTo>
                  <a:lnTo>
                    <a:pt x="403250" y="69189"/>
                  </a:lnTo>
                  <a:lnTo>
                    <a:pt x="432092" y="104152"/>
                  </a:lnTo>
                  <a:lnTo>
                    <a:pt x="453872" y="144272"/>
                  </a:lnTo>
                  <a:lnTo>
                    <a:pt x="467639" y="188607"/>
                  </a:lnTo>
                  <a:lnTo>
                    <a:pt x="472440" y="236220"/>
                  </a:lnTo>
                  <a:lnTo>
                    <a:pt x="467639" y="283832"/>
                  </a:lnTo>
                  <a:lnTo>
                    <a:pt x="453872" y="328168"/>
                  </a:lnTo>
                  <a:lnTo>
                    <a:pt x="432092" y="368287"/>
                  </a:lnTo>
                  <a:lnTo>
                    <a:pt x="403250" y="403250"/>
                  </a:lnTo>
                  <a:lnTo>
                    <a:pt x="368287" y="432092"/>
                  </a:lnTo>
                  <a:lnTo>
                    <a:pt x="328168" y="453872"/>
                  </a:lnTo>
                  <a:lnTo>
                    <a:pt x="283832" y="467639"/>
                  </a:lnTo>
                  <a:lnTo>
                    <a:pt x="236220" y="472440"/>
                  </a:lnTo>
                  <a:lnTo>
                    <a:pt x="188607" y="467639"/>
                  </a:lnTo>
                  <a:lnTo>
                    <a:pt x="144272" y="453872"/>
                  </a:lnTo>
                  <a:lnTo>
                    <a:pt x="104152" y="432092"/>
                  </a:lnTo>
                  <a:lnTo>
                    <a:pt x="69189" y="403250"/>
                  </a:lnTo>
                  <a:lnTo>
                    <a:pt x="40347" y="368287"/>
                  </a:lnTo>
                  <a:lnTo>
                    <a:pt x="18567" y="328168"/>
                  </a:lnTo>
                  <a:lnTo>
                    <a:pt x="4800" y="283832"/>
                  </a:lnTo>
                  <a:lnTo>
                    <a:pt x="0" y="236220"/>
                  </a:lnTo>
                  <a:close/>
                </a:path>
              </a:pathLst>
            </a:custGeom>
            <a:ln w="38100">
              <a:solidFill>
                <a:srgbClr val="A8A8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95134" y="1554860"/>
              <a:ext cx="2024380" cy="523240"/>
            </a:xfrm>
            <a:custGeom>
              <a:avLst/>
              <a:gdLst/>
              <a:ahLst/>
              <a:cxnLst/>
              <a:rect l="l" t="t" r="r" b="b"/>
              <a:pathLst>
                <a:path w="2024379" h="523239">
                  <a:moveTo>
                    <a:pt x="1723364" y="0"/>
                  </a:moveTo>
                  <a:lnTo>
                    <a:pt x="1723364" y="91503"/>
                  </a:lnTo>
                  <a:lnTo>
                    <a:pt x="0" y="91503"/>
                  </a:lnTo>
                  <a:lnTo>
                    <a:pt x="0" y="381495"/>
                  </a:lnTo>
                  <a:lnTo>
                    <a:pt x="1723364" y="381495"/>
                  </a:lnTo>
                  <a:lnTo>
                    <a:pt x="1723364" y="522998"/>
                  </a:lnTo>
                  <a:lnTo>
                    <a:pt x="2024214" y="261492"/>
                  </a:lnTo>
                  <a:lnTo>
                    <a:pt x="1723364" y="0"/>
                  </a:lnTo>
                  <a:close/>
                </a:path>
              </a:pathLst>
            </a:custGeom>
            <a:solidFill>
              <a:srgbClr val="8484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95134" y="1554860"/>
              <a:ext cx="2024380" cy="523240"/>
            </a:xfrm>
            <a:custGeom>
              <a:avLst/>
              <a:gdLst/>
              <a:ahLst/>
              <a:cxnLst/>
              <a:rect l="l" t="t" r="r" b="b"/>
              <a:pathLst>
                <a:path w="2024379" h="523239">
                  <a:moveTo>
                    <a:pt x="2024214" y="261492"/>
                  </a:moveTo>
                  <a:lnTo>
                    <a:pt x="1723364" y="0"/>
                  </a:lnTo>
                  <a:lnTo>
                    <a:pt x="1723364" y="91503"/>
                  </a:lnTo>
                  <a:lnTo>
                    <a:pt x="0" y="91503"/>
                  </a:lnTo>
                  <a:lnTo>
                    <a:pt x="0" y="381495"/>
                  </a:lnTo>
                  <a:lnTo>
                    <a:pt x="1723364" y="381495"/>
                  </a:lnTo>
                  <a:lnTo>
                    <a:pt x="1723364" y="522998"/>
                  </a:lnTo>
                  <a:lnTo>
                    <a:pt x="2024214" y="261492"/>
                  </a:lnTo>
                  <a:close/>
                </a:path>
              </a:pathLst>
            </a:custGeom>
            <a:ln w="9525">
              <a:solidFill>
                <a:srgbClr val="C3C3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2126" y="1565909"/>
              <a:ext cx="472440" cy="472440"/>
            </a:xfrm>
            <a:custGeom>
              <a:avLst/>
              <a:gdLst/>
              <a:ahLst/>
              <a:cxnLst/>
              <a:rect l="l" t="t" r="r" b="b"/>
              <a:pathLst>
                <a:path w="472440" h="472439">
                  <a:moveTo>
                    <a:pt x="0" y="236220"/>
                  </a:moveTo>
                  <a:lnTo>
                    <a:pt x="4800" y="188607"/>
                  </a:lnTo>
                  <a:lnTo>
                    <a:pt x="18567" y="144272"/>
                  </a:lnTo>
                  <a:lnTo>
                    <a:pt x="40347" y="104152"/>
                  </a:lnTo>
                  <a:lnTo>
                    <a:pt x="69189" y="69189"/>
                  </a:lnTo>
                  <a:lnTo>
                    <a:pt x="104152" y="40347"/>
                  </a:lnTo>
                  <a:lnTo>
                    <a:pt x="144272" y="18567"/>
                  </a:lnTo>
                  <a:lnTo>
                    <a:pt x="188607" y="4800"/>
                  </a:lnTo>
                  <a:lnTo>
                    <a:pt x="236220" y="0"/>
                  </a:lnTo>
                  <a:lnTo>
                    <a:pt x="283819" y="4800"/>
                  </a:lnTo>
                  <a:lnTo>
                    <a:pt x="328168" y="18567"/>
                  </a:lnTo>
                  <a:lnTo>
                    <a:pt x="368287" y="40347"/>
                  </a:lnTo>
                  <a:lnTo>
                    <a:pt x="403250" y="69189"/>
                  </a:lnTo>
                  <a:lnTo>
                    <a:pt x="432092" y="104152"/>
                  </a:lnTo>
                  <a:lnTo>
                    <a:pt x="453872" y="144272"/>
                  </a:lnTo>
                  <a:lnTo>
                    <a:pt x="467639" y="188607"/>
                  </a:lnTo>
                  <a:lnTo>
                    <a:pt x="472440" y="236220"/>
                  </a:lnTo>
                  <a:lnTo>
                    <a:pt x="467639" y="283832"/>
                  </a:lnTo>
                  <a:lnTo>
                    <a:pt x="453872" y="328168"/>
                  </a:lnTo>
                  <a:lnTo>
                    <a:pt x="432092" y="368287"/>
                  </a:lnTo>
                  <a:lnTo>
                    <a:pt x="403250" y="403250"/>
                  </a:lnTo>
                  <a:lnTo>
                    <a:pt x="368287" y="432092"/>
                  </a:lnTo>
                  <a:lnTo>
                    <a:pt x="328168" y="453872"/>
                  </a:lnTo>
                  <a:lnTo>
                    <a:pt x="283819" y="467639"/>
                  </a:lnTo>
                  <a:lnTo>
                    <a:pt x="236220" y="472440"/>
                  </a:lnTo>
                  <a:lnTo>
                    <a:pt x="188607" y="467639"/>
                  </a:lnTo>
                  <a:lnTo>
                    <a:pt x="144272" y="453872"/>
                  </a:lnTo>
                  <a:lnTo>
                    <a:pt x="104152" y="432092"/>
                  </a:lnTo>
                  <a:lnTo>
                    <a:pt x="69189" y="403250"/>
                  </a:lnTo>
                  <a:lnTo>
                    <a:pt x="40347" y="368287"/>
                  </a:lnTo>
                  <a:lnTo>
                    <a:pt x="18567" y="328168"/>
                  </a:lnTo>
                  <a:lnTo>
                    <a:pt x="4800" y="283832"/>
                  </a:lnTo>
                  <a:lnTo>
                    <a:pt x="0" y="236220"/>
                  </a:lnTo>
                  <a:close/>
                </a:path>
              </a:pathLst>
            </a:custGeom>
            <a:ln w="38100">
              <a:solidFill>
                <a:srgbClr val="8484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45419" y="1554860"/>
              <a:ext cx="2024380" cy="523240"/>
            </a:xfrm>
            <a:custGeom>
              <a:avLst/>
              <a:gdLst/>
              <a:ahLst/>
              <a:cxnLst/>
              <a:rect l="l" t="t" r="r" b="b"/>
              <a:pathLst>
                <a:path w="2024379" h="523239">
                  <a:moveTo>
                    <a:pt x="1723364" y="0"/>
                  </a:moveTo>
                  <a:lnTo>
                    <a:pt x="1723364" y="91503"/>
                  </a:lnTo>
                  <a:lnTo>
                    <a:pt x="0" y="91503"/>
                  </a:lnTo>
                  <a:lnTo>
                    <a:pt x="0" y="381495"/>
                  </a:lnTo>
                  <a:lnTo>
                    <a:pt x="1723364" y="381495"/>
                  </a:lnTo>
                  <a:lnTo>
                    <a:pt x="1723364" y="522998"/>
                  </a:lnTo>
                  <a:lnTo>
                    <a:pt x="2024214" y="261492"/>
                  </a:lnTo>
                  <a:lnTo>
                    <a:pt x="1723364" y="0"/>
                  </a:lnTo>
                  <a:close/>
                </a:path>
              </a:pathLst>
            </a:custGeom>
            <a:solidFill>
              <a:srgbClr val="4D4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45418" y="1554860"/>
              <a:ext cx="2024380" cy="523240"/>
            </a:xfrm>
            <a:custGeom>
              <a:avLst/>
              <a:gdLst/>
              <a:ahLst/>
              <a:cxnLst/>
              <a:rect l="l" t="t" r="r" b="b"/>
              <a:pathLst>
                <a:path w="2024379" h="523239">
                  <a:moveTo>
                    <a:pt x="2024214" y="261492"/>
                  </a:moveTo>
                  <a:lnTo>
                    <a:pt x="1723364" y="0"/>
                  </a:lnTo>
                  <a:lnTo>
                    <a:pt x="1723364" y="91503"/>
                  </a:lnTo>
                  <a:lnTo>
                    <a:pt x="0" y="91503"/>
                  </a:lnTo>
                  <a:lnTo>
                    <a:pt x="0" y="381495"/>
                  </a:lnTo>
                  <a:lnTo>
                    <a:pt x="1723364" y="381495"/>
                  </a:lnTo>
                  <a:lnTo>
                    <a:pt x="1723364" y="522998"/>
                  </a:lnTo>
                  <a:lnTo>
                    <a:pt x="2024214" y="261492"/>
                  </a:lnTo>
                  <a:close/>
                </a:path>
              </a:pathLst>
            </a:custGeom>
            <a:ln w="9525">
              <a:solidFill>
                <a:srgbClr val="C3C3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93173" y="1565909"/>
              <a:ext cx="472440" cy="472440"/>
            </a:xfrm>
            <a:custGeom>
              <a:avLst/>
              <a:gdLst/>
              <a:ahLst/>
              <a:cxnLst/>
              <a:rect l="l" t="t" r="r" b="b"/>
              <a:pathLst>
                <a:path w="472440" h="472439">
                  <a:moveTo>
                    <a:pt x="0" y="236220"/>
                  </a:moveTo>
                  <a:lnTo>
                    <a:pt x="4800" y="188607"/>
                  </a:lnTo>
                  <a:lnTo>
                    <a:pt x="18567" y="144272"/>
                  </a:lnTo>
                  <a:lnTo>
                    <a:pt x="40347" y="104152"/>
                  </a:lnTo>
                  <a:lnTo>
                    <a:pt x="69189" y="69189"/>
                  </a:lnTo>
                  <a:lnTo>
                    <a:pt x="104152" y="40347"/>
                  </a:lnTo>
                  <a:lnTo>
                    <a:pt x="144272" y="18567"/>
                  </a:lnTo>
                  <a:lnTo>
                    <a:pt x="188607" y="4800"/>
                  </a:lnTo>
                  <a:lnTo>
                    <a:pt x="236220" y="0"/>
                  </a:lnTo>
                  <a:lnTo>
                    <a:pt x="283832" y="4800"/>
                  </a:lnTo>
                  <a:lnTo>
                    <a:pt x="328168" y="18567"/>
                  </a:lnTo>
                  <a:lnTo>
                    <a:pt x="368287" y="40347"/>
                  </a:lnTo>
                  <a:lnTo>
                    <a:pt x="403250" y="69189"/>
                  </a:lnTo>
                  <a:lnTo>
                    <a:pt x="432092" y="104152"/>
                  </a:lnTo>
                  <a:lnTo>
                    <a:pt x="453872" y="144272"/>
                  </a:lnTo>
                  <a:lnTo>
                    <a:pt x="467639" y="188607"/>
                  </a:lnTo>
                  <a:lnTo>
                    <a:pt x="472440" y="236220"/>
                  </a:lnTo>
                  <a:lnTo>
                    <a:pt x="467639" y="283832"/>
                  </a:lnTo>
                  <a:lnTo>
                    <a:pt x="453872" y="328168"/>
                  </a:lnTo>
                  <a:lnTo>
                    <a:pt x="432092" y="368287"/>
                  </a:lnTo>
                  <a:lnTo>
                    <a:pt x="403250" y="403250"/>
                  </a:lnTo>
                  <a:lnTo>
                    <a:pt x="368287" y="432092"/>
                  </a:lnTo>
                  <a:lnTo>
                    <a:pt x="328168" y="453872"/>
                  </a:lnTo>
                  <a:lnTo>
                    <a:pt x="283832" y="467639"/>
                  </a:lnTo>
                  <a:lnTo>
                    <a:pt x="236220" y="472440"/>
                  </a:lnTo>
                  <a:lnTo>
                    <a:pt x="188607" y="467639"/>
                  </a:lnTo>
                  <a:lnTo>
                    <a:pt x="144272" y="453872"/>
                  </a:lnTo>
                  <a:lnTo>
                    <a:pt x="104152" y="432092"/>
                  </a:lnTo>
                  <a:lnTo>
                    <a:pt x="69189" y="403250"/>
                  </a:lnTo>
                  <a:lnTo>
                    <a:pt x="40347" y="368287"/>
                  </a:lnTo>
                  <a:lnTo>
                    <a:pt x="18567" y="328168"/>
                  </a:lnTo>
                  <a:lnTo>
                    <a:pt x="4800" y="283832"/>
                  </a:lnTo>
                  <a:lnTo>
                    <a:pt x="0" y="236220"/>
                  </a:lnTo>
                  <a:close/>
                </a:path>
              </a:pathLst>
            </a:custGeom>
            <a:ln w="38100">
              <a:solidFill>
                <a:srgbClr val="4D4D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65652" y="1637075"/>
            <a:ext cx="1403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cleaning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32340" y="1637075"/>
            <a:ext cx="1437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Modeling</a:t>
            </a:r>
            <a:r>
              <a:rPr sz="1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83591" y="1637075"/>
            <a:ext cx="1292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Visualization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80073" y="1637075"/>
            <a:ext cx="1728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preparation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1642" y="4875276"/>
            <a:ext cx="2766821" cy="146456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3225292" y="3408934"/>
            <a:ext cx="2780030" cy="1361440"/>
            <a:chOff x="3225292" y="3408934"/>
            <a:chExt cx="2780030" cy="1361440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1642" y="3441523"/>
              <a:ext cx="2766821" cy="120701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228467" y="3412109"/>
              <a:ext cx="2773680" cy="1355090"/>
            </a:xfrm>
            <a:custGeom>
              <a:avLst/>
              <a:gdLst/>
              <a:ahLst/>
              <a:cxnLst/>
              <a:rect l="l" t="t" r="r" b="b"/>
              <a:pathLst>
                <a:path w="2773679" h="1355089">
                  <a:moveTo>
                    <a:pt x="0" y="0"/>
                  </a:moveTo>
                  <a:lnTo>
                    <a:pt x="2773172" y="0"/>
                  </a:lnTo>
                  <a:lnTo>
                    <a:pt x="2773172" y="1355089"/>
                  </a:lnTo>
                  <a:lnTo>
                    <a:pt x="0" y="1355089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406705" y="2253179"/>
            <a:ext cx="21844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Create</a:t>
            </a:r>
            <a:r>
              <a:rPr sz="1600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new</a:t>
            </a:r>
            <a:r>
              <a:rPr sz="16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Segoe UI"/>
                <a:cs typeface="Segoe UI"/>
              </a:rPr>
              <a:t>variables</a:t>
            </a:r>
            <a:endParaRPr sz="16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Log</a:t>
            </a:r>
            <a:r>
              <a:rPr sz="16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Segoe UI"/>
                <a:cs typeface="Segoe UI"/>
              </a:rPr>
              <a:t>transformation</a:t>
            </a:r>
            <a:endParaRPr sz="16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Combine</a:t>
            </a:r>
            <a:r>
              <a:rPr sz="1600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macro</a:t>
            </a:r>
            <a:r>
              <a:rPr sz="16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1532" y="3397758"/>
            <a:ext cx="2845307" cy="698753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6187185" y="4156455"/>
            <a:ext cx="2826385" cy="2190115"/>
            <a:chOff x="6187185" y="4156455"/>
            <a:chExt cx="2826385" cy="2190115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5369" y="4210565"/>
              <a:ext cx="2383548" cy="210141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190360" y="4159630"/>
              <a:ext cx="2820035" cy="2183765"/>
            </a:xfrm>
            <a:custGeom>
              <a:avLst/>
              <a:gdLst/>
              <a:ahLst/>
              <a:cxnLst/>
              <a:rect l="l" t="t" r="r" b="b"/>
              <a:pathLst>
                <a:path w="2820034" h="2183765">
                  <a:moveTo>
                    <a:pt x="0" y="0"/>
                  </a:moveTo>
                  <a:lnTo>
                    <a:pt x="2819654" y="0"/>
                  </a:lnTo>
                  <a:lnTo>
                    <a:pt x="2819654" y="2183384"/>
                  </a:lnTo>
                  <a:lnTo>
                    <a:pt x="0" y="2183384"/>
                  </a:lnTo>
                  <a:lnTo>
                    <a:pt x="0" y="0"/>
                  </a:lnTo>
                  <a:close/>
                </a:path>
              </a:pathLst>
            </a:custGeom>
            <a:ln w="6349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6808" y="2263026"/>
            <a:ext cx="28219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Remove</a:t>
            </a:r>
            <a:r>
              <a:rPr sz="1600" spc="-8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redundant</a:t>
            </a:r>
            <a:r>
              <a:rPr sz="1600" spc="-8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Segoe UI"/>
                <a:cs typeface="Segoe UI"/>
              </a:rPr>
              <a:t>columns</a:t>
            </a:r>
            <a:endParaRPr sz="16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Consolidate</a:t>
            </a:r>
            <a:r>
              <a:rPr sz="1600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weekly</a:t>
            </a:r>
            <a:r>
              <a:rPr sz="1600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spc="-20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Coerce</a:t>
            </a:r>
            <a:r>
              <a:rPr sz="16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600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Segoe UI"/>
                <a:cs typeface="Segoe UI"/>
              </a:rPr>
              <a:t>types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49307" y="2253057"/>
            <a:ext cx="19132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Create</a:t>
            </a:r>
            <a:r>
              <a:rPr sz="1600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Segoe UI"/>
                <a:cs typeface="Segoe UI"/>
              </a:rPr>
              <a:t>subsets</a:t>
            </a:r>
            <a:endParaRPr sz="16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Plot</a:t>
            </a:r>
            <a:r>
              <a:rPr sz="16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scatter</a:t>
            </a:r>
            <a:r>
              <a:rPr sz="16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Segoe UI"/>
                <a:cs typeface="Segoe UI"/>
              </a:rPr>
              <a:t>charts</a:t>
            </a:r>
            <a:endParaRPr sz="16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Run</a:t>
            </a:r>
            <a:r>
              <a:rPr sz="16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Segoe UI"/>
                <a:cs typeface="Segoe UI"/>
              </a:rPr>
              <a:t>Regressions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59765" y="3386073"/>
            <a:ext cx="2844800" cy="2944495"/>
            <a:chOff x="159765" y="3386073"/>
            <a:chExt cx="2844800" cy="2944495"/>
          </a:xfrm>
        </p:grpSpPr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115" y="3392423"/>
              <a:ext cx="2831591" cy="293141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62940" y="3389248"/>
              <a:ext cx="2838450" cy="2938145"/>
            </a:xfrm>
            <a:custGeom>
              <a:avLst/>
              <a:gdLst/>
              <a:ahLst/>
              <a:cxnLst/>
              <a:rect l="l" t="t" r="r" b="b"/>
              <a:pathLst>
                <a:path w="2838450" h="2938145">
                  <a:moveTo>
                    <a:pt x="0" y="0"/>
                  </a:moveTo>
                  <a:lnTo>
                    <a:pt x="2837942" y="0"/>
                  </a:lnTo>
                  <a:lnTo>
                    <a:pt x="2837942" y="2937764"/>
                  </a:lnTo>
                  <a:lnTo>
                    <a:pt x="0" y="2937764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72414" y="162085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3C3DD"/>
                </a:solidFill>
                <a:latin typeface="Segoe UI"/>
                <a:cs typeface="Segoe UI"/>
              </a:rPr>
              <a:t>1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24910" y="162085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A8A8CE"/>
                </a:solidFill>
                <a:latin typeface="Segoe UI"/>
                <a:cs typeface="Segoe UI"/>
              </a:rPr>
              <a:t>2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15684" y="162085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484B7"/>
                </a:solidFill>
                <a:latin typeface="Segoe UI"/>
                <a:cs typeface="Segoe UI"/>
              </a:rPr>
              <a:t>3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569094" y="1620852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D4D8B"/>
                </a:solidFill>
                <a:latin typeface="Segoe UI"/>
                <a:cs typeface="Segoe UI"/>
              </a:rPr>
              <a:t>4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233534" y="4705730"/>
            <a:ext cx="2761615" cy="1647189"/>
            <a:chOff x="9233534" y="4705730"/>
            <a:chExt cx="2761615" cy="1647189"/>
          </a:xfrm>
        </p:grpSpPr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0650" y="4762864"/>
              <a:ext cx="2665102" cy="15472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238297" y="4710493"/>
              <a:ext cx="2752090" cy="1637664"/>
            </a:xfrm>
            <a:custGeom>
              <a:avLst/>
              <a:gdLst/>
              <a:ahLst/>
              <a:cxnLst/>
              <a:rect l="l" t="t" r="r" b="b"/>
              <a:pathLst>
                <a:path w="2752090" h="1637664">
                  <a:moveTo>
                    <a:pt x="0" y="0"/>
                  </a:moveTo>
                  <a:lnTo>
                    <a:pt x="2751963" y="0"/>
                  </a:lnTo>
                  <a:lnTo>
                    <a:pt x="2751963" y="1637157"/>
                  </a:lnTo>
                  <a:lnTo>
                    <a:pt x="0" y="163715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478331" y="2251561"/>
            <a:ext cx="2367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spc="-10" dirty="0">
                <a:solidFill>
                  <a:srgbClr val="585858"/>
                </a:solidFill>
                <a:latin typeface="Segoe UI"/>
                <a:cs typeface="Segoe UI"/>
              </a:rPr>
              <a:t>Regression outputs</a:t>
            </a:r>
            <a:endParaRPr sz="16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Aggregation</a:t>
            </a:r>
            <a:r>
              <a:rPr sz="1600" spc="-7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Segoe UI"/>
                <a:cs typeface="Segoe UI"/>
              </a:rPr>
              <a:t>charts</a:t>
            </a:r>
            <a:endParaRPr sz="1600">
              <a:latin typeface="Segoe UI"/>
              <a:cs typeface="Segoe UI"/>
            </a:endParaRPr>
          </a:p>
          <a:p>
            <a:pPr marL="297815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Observation</a:t>
            </a:r>
            <a:r>
              <a:rPr sz="16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585858"/>
                </a:solidFill>
                <a:latin typeface="Segoe UI"/>
                <a:cs typeface="Segoe UI"/>
              </a:rPr>
              <a:t>&amp;</a:t>
            </a:r>
            <a:r>
              <a:rPr sz="16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Segoe UI"/>
                <a:cs typeface="Segoe UI"/>
              </a:rPr>
              <a:t>analysis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9233534" y="3405759"/>
          <a:ext cx="2746370" cy="1161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6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4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0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84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46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390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390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390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9969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64135">
                <a:tc rowSpan="1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20040">
                        <a:lnSpc>
                          <a:spcPct val="100000"/>
                        </a:lnSpc>
                        <a:spcBef>
                          <a:spcPts val="290"/>
                        </a:spcBef>
                        <a:tabLst>
                          <a:tab pos="764540" algn="l"/>
                        </a:tabLst>
                      </a:pPr>
                      <a:r>
                        <a:rPr sz="300" b="1" spc="-10" dirty="0">
                          <a:latin typeface="Segoe UI"/>
                          <a:cs typeface="Segoe UI"/>
                        </a:rPr>
                        <a:t>Combo</a:t>
                      </a:r>
                      <a:r>
                        <a:rPr sz="300" b="1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b="1" spc="-10" dirty="0">
                          <a:latin typeface="Segoe UI"/>
                          <a:cs typeface="Segoe UI"/>
                        </a:rPr>
                        <a:t>Adj</a:t>
                      </a:r>
                      <a:r>
                        <a:rPr sz="300" b="1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b="1" spc="-25" dirty="0">
                          <a:latin typeface="Segoe UI"/>
                          <a:cs typeface="Segoe UI"/>
                        </a:rPr>
                        <a:t>R2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2700" algn="just">
                        <a:lnSpc>
                          <a:spcPct val="125400"/>
                        </a:lnSpc>
                        <a:spcBef>
                          <a:spcPts val="225"/>
                        </a:spcBef>
                        <a:tabLst>
                          <a:tab pos="778510" algn="l"/>
                        </a:tabLst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HANSAPLAST AQUA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PROTECT STRIPS</a:t>
                      </a:r>
                      <a:r>
                        <a:rPr sz="3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20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spc="29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87.1%</a:t>
                      </a:r>
                      <a:r>
                        <a:rPr sz="300" spc="5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SENSITIVE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STRIPS</a:t>
                      </a:r>
                      <a:r>
                        <a:rPr sz="3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20</a:t>
                      </a:r>
                      <a:r>
                        <a:rPr sz="3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84.8%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2700" algn="just">
                        <a:lnSpc>
                          <a:spcPct val="125400"/>
                        </a:lnSpc>
                        <a:tabLst>
                          <a:tab pos="778510" algn="l"/>
                        </a:tabLst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HANSAPLAST UNIVERSAL STRIPS</a:t>
                      </a:r>
                      <a:r>
                        <a:rPr sz="3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40 ST</a:t>
                      </a:r>
                      <a:r>
                        <a:rPr sz="300" spc="405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83.3%</a:t>
                      </a:r>
                      <a:r>
                        <a:rPr sz="300" spc="5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3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DRK</a:t>
                      </a:r>
                      <a:r>
                        <a:rPr sz="3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MIX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PACK</a:t>
                      </a:r>
                      <a:r>
                        <a:rPr sz="3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20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spc="2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89.6%</a:t>
                      </a:r>
                      <a:r>
                        <a:rPr sz="300" spc="5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WATERPROOF</a:t>
                      </a:r>
                      <a:r>
                        <a:rPr sz="3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16</a:t>
                      </a:r>
                      <a:r>
                        <a:rPr sz="3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72.7%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2700" algn="just">
                        <a:lnSpc>
                          <a:spcPct val="125400"/>
                        </a:lnSpc>
                        <a:tabLst>
                          <a:tab pos="778510" algn="l"/>
                        </a:tabLst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STREIFEN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ELASTIC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20</a:t>
                      </a:r>
                      <a:r>
                        <a:rPr sz="3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69.8%</a:t>
                      </a:r>
                      <a:r>
                        <a:rPr sz="300" spc="5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3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SILICONE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SOFT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8</a:t>
                      </a:r>
                      <a:r>
                        <a:rPr sz="3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spc="3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61.9%</a:t>
                      </a:r>
                      <a:r>
                        <a:rPr sz="300" spc="5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HANSAPLAST KIDS</a:t>
                      </a:r>
                      <a:r>
                        <a:rPr sz="3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FROZEN DIVERSE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16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spc="40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71.1%</a:t>
                      </a:r>
                      <a:r>
                        <a:rPr sz="300" spc="5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3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3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20</a:t>
                      </a:r>
                      <a:r>
                        <a:rPr sz="30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51.3%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  <a:spcBef>
                          <a:spcPts val="95"/>
                        </a:spcBef>
                        <a:tabLst>
                          <a:tab pos="778510" algn="l"/>
                        </a:tabLst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8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CM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X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10</a:t>
                      </a:r>
                      <a:r>
                        <a:rPr sz="3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CM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5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56.0%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  <a:spcBef>
                          <a:spcPts val="90"/>
                        </a:spcBef>
                        <a:tabLst>
                          <a:tab pos="778510" algn="l"/>
                        </a:tabLst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3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3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40</a:t>
                      </a:r>
                      <a:r>
                        <a:rPr sz="30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36.4%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  <a:spcBef>
                          <a:spcPts val="90"/>
                        </a:spcBef>
                        <a:tabLst>
                          <a:tab pos="778510" algn="l"/>
                        </a:tabLst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3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3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24</a:t>
                      </a:r>
                      <a:r>
                        <a:rPr sz="30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64.8%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  <a:spcBef>
                          <a:spcPts val="95"/>
                        </a:spcBef>
                        <a:tabLst>
                          <a:tab pos="778510" algn="l"/>
                        </a:tabLst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3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3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16</a:t>
                      </a:r>
                      <a:r>
                        <a:rPr sz="30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74.1%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WUNDSCHNELLVERBAENDE</a:t>
                      </a:r>
                      <a:r>
                        <a:rPr sz="300" spc="260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67.3%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  <a:spcBef>
                          <a:spcPts val="90"/>
                        </a:spcBef>
                        <a:tabLst>
                          <a:tab pos="778510" algn="l"/>
                        </a:tabLst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3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3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30</a:t>
                      </a:r>
                      <a:r>
                        <a:rPr sz="30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16.7%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  <a:spcBef>
                          <a:spcPts val="90"/>
                        </a:spcBef>
                        <a:tabLst>
                          <a:tab pos="778510" algn="l"/>
                        </a:tabLst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3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3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10</a:t>
                      </a:r>
                      <a:r>
                        <a:rPr sz="30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73.1%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2700">
                        <a:lnSpc>
                          <a:spcPct val="100000"/>
                        </a:lnSpc>
                        <a:spcBef>
                          <a:spcPts val="95"/>
                        </a:spcBef>
                        <a:tabLst>
                          <a:tab pos="778510" algn="l"/>
                        </a:tabLst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FIGO</a:t>
                      </a:r>
                      <a:r>
                        <a:rPr sz="3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ERSTE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HILFE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 36</a:t>
                      </a:r>
                      <a:r>
                        <a:rPr sz="3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3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300" spc="-10" dirty="0">
                          <a:latin typeface="Segoe UI"/>
                          <a:cs typeface="Segoe UI"/>
                        </a:rPr>
                        <a:t>76.0%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3975">
                        <a:lnSpc>
                          <a:spcPts val="330"/>
                        </a:lnSpc>
                        <a:spcBef>
                          <a:spcPts val="7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Price_Ln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330"/>
                        </a:lnSpc>
                        <a:spcBef>
                          <a:spcPts val="75"/>
                        </a:spcBef>
                      </a:pPr>
                      <a:r>
                        <a:rPr sz="300" spc="-25" dirty="0">
                          <a:latin typeface="Segoe UI"/>
                          <a:cs typeface="Segoe UI"/>
                        </a:rPr>
                        <a:t>TDP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4135">
                        <a:lnSpc>
                          <a:spcPts val="330"/>
                        </a:lnSpc>
                        <a:spcBef>
                          <a:spcPts val="7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Spring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7625">
                        <a:lnSpc>
                          <a:spcPts val="330"/>
                        </a:lnSpc>
                        <a:spcBef>
                          <a:spcPts val="7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Summer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4135">
                        <a:lnSpc>
                          <a:spcPts val="330"/>
                        </a:lnSpc>
                        <a:spcBef>
                          <a:spcPts val="7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Winter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ts val="330"/>
                        </a:lnSpc>
                        <a:spcBef>
                          <a:spcPts val="75"/>
                        </a:spcBef>
                      </a:pPr>
                      <a:r>
                        <a:rPr sz="300" spc="-25" dirty="0">
                          <a:latin typeface="Segoe UI"/>
                          <a:cs typeface="Segoe UI"/>
                        </a:rPr>
                        <a:t>CPI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5240">
                        <a:lnSpc>
                          <a:spcPts val="330"/>
                        </a:lnSpc>
                        <a:spcBef>
                          <a:spcPts val="7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Temperature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330"/>
                        </a:lnSpc>
                        <a:spcBef>
                          <a:spcPts val="7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Sunshine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3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300" b="1" spc="1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1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71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300" b="1" spc="8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1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300" b="1" spc="1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1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300" b="1" spc="1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1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300" b="1" spc="1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1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300" b="1" spc="1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1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300" b="1" spc="1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1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300" b="1" spc="1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3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11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DEDED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17"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(6.76)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(4.72)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0.11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(8.04)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(6.33)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(1.64)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(21.68)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412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(0.78)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4127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(0.16)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1.40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0.33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(0.68)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3.51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(4.36)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(0.31)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(0.43)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20" dirty="0">
                          <a:latin typeface="Segoe UI"/>
                          <a:cs typeface="Segoe UI"/>
                        </a:rPr>
                        <a:t>1.19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9050">
                        <a:lnSpc>
                          <a:spcPts val="325"/>
                        </a:lnSpc>
                        <a:spcBef>
                          <a:spcPts val="9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17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0.031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0.027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0.060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0.052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0.050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0.050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0.063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0.198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0.146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0.144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0.208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0.188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0.168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0.086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0.228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0.336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0.277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4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(0.010)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(0.016)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0.023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0.132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0.041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0.150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0.281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0.434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(0.083)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0.204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ts val="32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0.096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34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17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0.369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0.299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0.345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0.334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0.413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0.376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0.615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0.589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0.079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0.536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0.369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(0.168)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0.592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(0.992)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0.064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0.171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0.988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0.044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(0.021)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(0.005)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0.144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(0.018)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0.019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0.133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0.381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0.065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(0.278)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0.058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0.157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ts val="32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(0.445)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4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17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0.037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0.029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(0.006)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0.156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0.173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0.221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0.078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0.380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0.118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(0.102)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(0.350)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0.481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0.460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(0.071)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0.032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(0.319)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(0.281)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4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17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(0.002)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(0.007)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(0.005)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0.006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0.002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(0.010)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(0.051)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0.012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(0.102)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0.026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0.120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(0.034)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0.267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(0.004)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(0.011)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(0.067)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4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17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0.000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0.000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0.002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0.002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0.000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0.004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(0.002)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0.003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0.002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0.002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(0.000)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0.003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0.004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4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3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335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35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4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4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4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2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20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330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25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3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35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35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9050">
                        <a:lnSpc>
                          <a:spcPts val="325"/>
                        </a:lnSpc>
                        <a:spcBef>
                          <a:spcPts val="9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25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ts val="330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3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35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25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25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2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330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35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35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4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4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2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2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20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ts val="330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25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30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35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35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7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4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25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30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0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2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15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25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25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4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4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2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ts val="320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315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9050">
                        <a:lnSpc>
                          <a:spcPts val="320"/>
                        </a:lnSpc>
                        <a:spcBef>
                          <a:spcPts val="9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32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2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4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4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4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25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2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1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1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6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4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4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34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9050">
                        <a:lnSpc>
                          <a:spcPts val="330"/>
                        </a:lnSpc>
                        <a:spcBef>
                          <a:spcPts val="9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2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20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315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15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4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25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2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32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2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30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35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35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58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2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15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ts val="315"/>
                        </a:lnSpc>
                        <a:spcBef>
                          <a:spcPts val="30"/>
                        </a:spcBef>
                      </a:pPr>
                      <a:r>
                        <a:rPr sz="30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300" spc="225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NA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5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15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25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30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30"/>
                        </a:lnSpc>
                        <a:spcBef>
                          <a:spcPts val="1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905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77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4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25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(0.154)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1.497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1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0.086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(0.119)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0.395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>
                        <a:lnSpc>
                          <a:spcPts val="325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9050">
                        <a:lnSpc>
                          <a:spcPts val="315"/>
                        </a:lnSpc>
                        <a:spcBef>
                          <a:spcPts val="9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32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1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25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25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84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4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25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ts val="32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ts val="315"/>
                        </a:lnSpc>
                        <a:spcBef>
                          <a:spcPts val="30"/>
                        </a:spcBef>
                      </a:pPr>
                      <a:r>
                        <a:rPr sz="30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300" spc="225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300" spc="-25" dirty="0">
                          <a:latin typeface="Segoe UI"/>
                          <a:cs typeface="Segoe UI"/>
                        </a:rPr>
                        <a:t>NA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3495">
                        <a:lnSpc>
                          <a:spcPts val="320"/>
                        </a:lnSpc>
                        <a:spcBef>
                          <a:spcPts val="9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ts val="325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25"/>
                        </a:lnSpc>
                        <a:spcBef>
                          <a:spcPts val="2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84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4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4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4130">
                        <a:lnSpc>
                          <a:spcPts val="315"/>
                        </a:lnSpc>
                        <a:spcBef>
                          <a:spcPts val="9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3495">
                        <a:lnSpc>
                          <a:spcPts val="325"/>
                        </a:lnSpc>
                        <a:spcBef>
                          <a:spcPts val="9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11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0.076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0.071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300" spc="-10" dirty="0">
                          <a:latin typeface="Segoe UI"/>
                          <a:cs typeface="Segoe UI"/>
                        </a:rPr>
                        <a:t>(0.130)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25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23495">
                        <a:lnSpc>
                          <a:spcPts val="320"/>
                        </a:lnSpc>
                        <a:spcBef>
                          <a:spcPts val="9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ts val="32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9525">
                      <a:solidFill>
                        <a:srgbClr val="DEDEDE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77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325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ts val="320"/>
                        </a:lnSpc>
                        <a:spcBef>
                          <a:spcPts val="1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32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90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DEDEDE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  <a:p>
                      <a:pPr marL="190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9525">
                      <a:solidFill>
                        <a:srgbClr val="DEDEDE"/>
                      </a:solidFill>
                      <a:prstDash val="solid"/>
                    </a:lnR>
                    <a:lnB w="9525">
                      <a:solidFill>
                        <a:srgbClr val="DEDEDE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647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DEDEDE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EDEDE"/>
                      </a:solidFill>
                      <a:prstDash val="solid"/>
                    </a:lnT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DEDEDE"/>
                      </a:solidFill>
                      <a:prstDash val="solid"/>
                    </a:lnB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DEDEDE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4445" marB="0">
                    <a:lnR w="317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DEDEDE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175" marB="0">
                    <a:lnR w="317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DEDEDE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DEDEDE"/>
                      </a:solidFill>
                      <a:prstDash val="solid"/>
                    </a:lnB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DEDEDE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3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3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317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DEDEDE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317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DEDED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R w="9525">
                      <a:solidFill>
                        <a:srgbClr val="DEDEDE"/>
                      </a:solidFill>
                      <a:prstDash val="solid"/>
                    </a:lnR>
                    <a:lnB w="9525">
                      <a:solidFill>
                        <a:srgbClr val="DEDEDE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069" y="5211698"/>
            <a:ext cx="11088370" cy="1097280"/>
          </a:xfrm>
          <a:custGeom>
            <a:avLst/>
            <a:gdLst/>
            <a:ahLst/>
            <a:cxnLst/>
            <a:rect l="l" t="t" r="r" b="b"/>
            <a:pathLst>
              <a:path w="11088370" h="1097279">
                <a:moveTo>
                  <a:pt x="11087862" y="0"/>
                </a:moveTo>
                <a:lnTo>
                  <a:pt x="0" y="0"/>
                </a:lnTo>
                <a:lnTo>
                  <a:pt x="0" y="1097280"/>
                </a:lnTo>
                <a:lnTo>
                  <a:pt x="11087862" y="1097280"/>
                </a:lnTo>
                <a:lnTo>
                  <a:pt x="11087862" y="0"/>
                </a:lnTo>
                <a:close/>
              </a:path>
            </a:pathLst>
          </a:custGeom>
          <a:solidFill>
            <a:srgbClr val="D9D9E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2069" y="3581780"/>
            <a:ext cx="11088370" cy="1097280"/>
          </a:xfrm>
          <a:custGeom>
            <a:avLst/>
            <a:gdLst/>
            <a:ahLst/>
            <a:cxnLst/>
            <a:rect l="l" t="t" r="r" b="b"/>
            <a:pathLst>
              <a:path w="11088370" h="1097279">
                <a:moveTo>
                  <a:pt x="11087862" y="0"/>
                </a:moveTo>
                <a:lnTo>
                  <a:pt x="0" y="0"/>
                </a:lnTo>
                <a:lnTo>
                  <a:pt x="0" y="1097280"/>
                </a:lnTo>
                <a:lnTo>
                  <a:pt x="11087862" y="1097280"/>
                </a:lnTo>
                <a:lnTo>
                  <a:pt x="11087862" y="0"/>
                </a:lnTo>
                <a:close/>
              </a:path>
            </a:pathLst>
          </a:custGeom>
          <a:solidFill>
            <a:srgbClr val="D9D9E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52069" y="1919858"/>
            <a:ext cx="11088370" cy="1097280"/>
            <a:chOff x="552069" y="1919858"/>
            <a:chExt cx="11088370" cy="1097280"/>
          </a:xfrm>
        </p:grpSpPr>
        <p:sp>
          <p:nvSpPr>
            <p:cNvPr id="5" name="object 5"/>
            <p:cNvSpPr/>
            <p:nvPr/>
          </p:nvSpPr>
          <p:spPr>
            <a:xfrm>
              <a:off x="552069" y="1919858"/>
              <a:ext cx="11088370" cy="1097280"/>
            </a:xfrm>
            <a:custGeom>
              <a:avLst/>
              <a:gdLst/>
              <a:ahLst/>
              <a:cxnLst/>
              <a:rect l="l" t="t" r="r" b="b"/>
              <a:pathLst>
                <a:path w="11088370" h="1097280">
                  <a:moveTo>
                    <a:pt x="11087862" y="0"/>
                  </a:moveTo>
                  <a:lnTo>
                    <a:pt x="0" y="0"/>
                  </a:lnTo>
                  <a:lnTo>
                    <a:pt x="0" y="1097280"/>
                  </a:lnTo>
                  <a:lnTo>
                    <a:pt x="11087862" y="1097280"/>
                  </a:lnTo>
                  <a:lnTo>
                    <a:pt x="11087862" y="0"/>
                  </a:lnTo>
                  <a:close/>
                </a:path>
              </a:pathLst>
            </a:custGeom>
            <a:solidFill>
              <a:srgbClr val="D9D9E6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288" y="2218943"/>
              <a:ext cx="1293875" cy="5158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7892" y="2036826"/>
              <a:ext cx="6057900" cy="838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2061" y="2036825"/>
              <a:ext cx="1263395" cy="838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94432" y="2248661"/>
              <a:ext cx="829944" cy="415290"/>
            </a:xfrm>
            <a:custGeom>
              <a:avLst/>
              <a:gdLst/>
              <a:ahLst/>
              <a:cxnLst/>
              <a:rect l="l" t="t" r="r" b="b"/>
              <a:pathLst>
                <a:path w="829945" h="415289">
                  <a:moveTo>
                    <a:pt x="622173" y="0"/>
                  </a:moveTo>
                  <a:lnTo>
                    <a:pt x="622173" y="103822"/>
                  </a:lnTo>
                  <a:lnTo>
                    <a:pt x="0" y="103822"/>
                  </a:lnTo>
                  <a:lnTo>
                    <a:pt x="0" y="311467"/>
                  </a:lnTo>
                  <a:lnTo>
                    <a:pt x="622173" y="311467"/>
                  </a:lnTo>
                  <a:lnTo>
                    <a:pt x="622173" y="415290"/>
                  </a:lnTo>
                  <a:lnTo>
                    <a:pt x="829818" y="207645"/>
                  </a:lnTo>
                  <a:lnTo>
                    <a:pt x="622173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4247" y="2218943"/>
              <a:ext cx="193675" cy="268605"/>
            </a:xfrm>
            <a:custGeom>
              <a:avLst/>
              <a:gdLst/>
              <a:ahLst/>
              <a:cxnLst/>
              <a:rect l="l" t="t" r="r" b="b"/>
              <a:pathLst>
                <a:path w="193675" h="268605">
                  <a:moveTo>
                    <a:pt x="0" y="134112"/>
                  </a:moveTo>
                  <a:lnTo>
                    <a:pt x="7605" y="81910"/>
                  </a:lnTo>
                  <a:lnTo>
                    <a:pt x="28346" y="39281"/>
                  </a:lnTo>
                  <a:lnTo>
                    <a:pt x="59107" y="10539"/>
                  </a:lnTo>
                  <a:lnTo>
                    <a:pt x="96774" y="0"/>
                  </a:lnTo>
                  <a:lnTo>
                    <a:pt x="134440" y="10539"/>
                  </a:lnTo>
                  <a:lnTo>
                    <a:pt x="165201" y="39281"/>
                  </a:lnTo>
                  <a:lnTo>
                    <a:pt x="185942" y="81910"/>
                  </a:lnTo>
                  <a:lnTo>
                    <a:pt x="193548" y="134112"/>
                  </a:lnTo>
                  <a:lnTo>
                    <a:pt x="185942" y="186313"/>
                  </a:lnTo>
                  <a:lnTo>
                    <a:pt x="165201" y="228942"/>
                  </a:lnTo>
                  <a:lnTo>
                    <a:pt x="134440" y="257684"/>
                  </a:lnTo>
                  <a:lnTo>
                    <a:pt x="96774" y="268224"/>
                  </a:lnTo>
                  <a:lnTo>
                    <a:pt x="59107" y="257684"/>
                  </a:lnTo>
                  <a:lnTo>
                    <a:pt x="28346" y="228942"/>
                  </a:lnTo>
                  <a:lnTo>
                    <a:pt x="7605" y="186313"/>
                  </a:lnTo>
                  <a:lnTo>
                    <a:pt x="0" y="134112"/>
                  </a:lnTo>
                  <a:close/>
                </a:path>
              </a:pathLst>
            </a:custGeom>
            <a:ln w="28575">
              <a:solidFill>
                <a:srgbClr val="00AA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52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We</a:t>
            </a:r>
            <a:r>
              <a:rPr spc="-80" dirty="0"/>
              <a:t> </a:t>
            </a:r>
            <a:r>
              <a:rPr dirty="0"/>
              <a:t>assumed</a:t>
            </a:r>
            <a:r>
              <a:rPr spc="-70" dirty="0"/>
              <a:t> </a:t>
            </a:r>
            <a:r>
              <a:rPr dirty="0"/>
              <a:t>a</a:t>
            </a:r>
            <a:r>
              <a:rPr spc="-75" dirty="0"/>
              <a:t> </a:t>
            </a:r>
            <a:r>
              <a:rPr spc="-10" dirty="0"/>
              <a:t>non-</a:t>
            </a:r>
            <a:r>
              <a:rPr spc="-35" dirty="0"/>
              <a:t>linear,</a:t>
            </a:r>
            <a:r>
              <a:rPr spc="-70" dirty="0"/>
              <a:t> </a:t>
            </a:r>
            <a:r>
              <a:rPr dirty="0"/>
              <a:t>constant</a:t>
            </a:r>
            <a:r>
              <a:rPr spc="-50" dirty="0"/>
              <a:t> </a:t>
            </a:r>
            <a:r>
              <a:rPr dirty="0"/>
              <a:t>elasticity</a:t>
            </a:r>
            <a:r>
              <a:rPr spc="-50" dirty="0"/>
              <a:t> </a:t>
            </a:r>
            <a:r>
              <a:rPr spc="-10" dirty="0"/>
              <a:t>relationship </a:t>
            </a:r>
            <a:r>
              <a:rPr dirty="0"/>
              <a:t>between</a:t>
            </a:r>
            <a:r>
              <a:rPr spc="-30" dirty="0"/>
              <a:t> </a:t>
            </a:r>
            <a:r>
              <a:rPr dirty="0"/>
              <a:t>demand</a:t>
            </a:r>
            <a:r>
              <a:rPr spc="-3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price</a:t>
            </a:r>
            <a:r>
              <a:rPr spc="-20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/>
              <a:t>run</a:t>
            </a:r>
            <a:r>
              <a:rPr spc="-20" dirty="0"/>
              <a:t> </a:t>
            </a:r>
            <a:r>
              <a:rPr spc="-10" dirty="0"/>
              <a:t>regressions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0084" y="3855720"/>
            <a:ext cx="4750307" cy="515873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661160" y="3093720"/>
            <a:ext cx="295275" cy="445770"/>
          </a:xfrm>
          <a:custGeom>
            <a:avLst/>
            <a:gdLst/>
            <a:ahLst/>
            <a:cxnLst/>
            <a:rect l="l" t="t" r="r" b="b"/>
            <a:pathLst>
              <a:path w="295275" h="445770">
                <a:moveTo>
                  <a:pt x="221170" y="0"/>
                </a:moveTo>
                <a:lnTo>
                  <a:pt x="73723" y="0"/>
                </a:lnTo>
                <a:lnTo>
                  <a:pt x="73723" y="298323"/>
                </a:lnTo>
                <a:lnTo>
                  <a:pt x="0" y="298323"/>
                </a:lnTo>
                <a:lnTo>
                  <a:pt x="147446" y="445770"/>
                </a:lnTo>
                <a:lnTo>
                  <a:pt x="294893" y="298323"/>
                </a:lnTo>
                <a:lnTo>
                  <a:pt x="221170" y="298323"/>
                </a:lnTo>
                <a:lnTo>
                  <a:pt x="221170" y="0"/>
                </a:lnTo>
                <a:close/>
              </a:path>
            </a:pathLst>
          </a:custGeom>
          <a:solidFill>
            <a:srgbClr val="00AA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57524" y="3129888"/>
            <a:ext cx="2426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Log-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Log</a:t>
            </a:r>
            <a:r>
              <a:rPr sz="1800" spc="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transformation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04994" y="5488114"/>
            <a:ext cx="2382520" cy="544830"/>
            <a:chOff x="4904994" y="5488114"/>
            <a:chExt cx="2382520" cy="54483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4994" y="5502402"/>
              <a:ext cx="2382011" cy="51586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02452" y="5502402"/>
              <a:ext cx="311150" cy="516255"/>
            </a:xfrm>
            <a:custGeom>
              <a:avLst/>
              <a:gdLst/>
              <a:ahLst/>
              <a:cxnLst/>
              <a:rect l="l" t="t" r="r" b="b"/>
              <a:pathLst>
                <a:path w="311150" h="516254">
                  <a:moveTo>
                    <a:pt x="0" y="257937"/>
                  </a:moveTo>
                  <a:lnTo>
                    <a:pt x="4105" y="198794"/>
                  </a:lnTo>
                  <a:lnTo>
                    <a:pt x="15799" y="144502"/>
                  </a:lnTo>
                  <a:lnTo>
                    <a:pt x="34150" y="96610"/>
                  </a:lnTo>
                  <a:lnTo>
                    <a:pt x="58223" y="56665"/>
                  </a:lnTo>
                  <a:lnTo>
                    <a:pt x="87085" y="26216"/>
                  </a:lnTo>
                  <a:lnTo>
                    <a:pt x="155448" y="0"/>
                  </a:lnTo>
                  <a:lnTo>
                    <a:pt x="191090" y="6812"/>
                  </a:lnTo>
                  <a:lnTo>
                    <a:pt x="252672" y="56665"/>
                  </a:lnTo>
                  <a:lnTo>
                    <a:pt x="276745" y="96610"/>
                  </a:lnTo>
                  <a:lnTo>
                    <a:pt x="295096" y="144502"/>
                  </a:lnTo>
                  <a:lnTo>
                    <a:pt x="306790" y="198794"/>
                  </a:lnTo>
                  <a:lnTo>
                    <a:pt x="310896" y="257937"/>
                  </a:lnTo>
                  <a:lnTo>
                    <a:pt x="306790" y="317079"/>
                  </a:lnTo>
                  <a:lnTo>
                    <a:pt x="295096" y="371371"/>
                  </a:lnTo>
                  <a:lnTo>
                    <a:pt x="276745" y="419263"/>
                  </a:lnTo>
                  <a:lnTo>
                    <a:pt x="252672" y="459208"/>
                  </a:lnTo>
                  <a:lnTo>
                    <a:pt x="223810" y="489657"/>
                  </a:lnTo>
                  <a:lnTo>
                    <a:pt x="155448" y="515874"/>
                  </a:lnTo>
                  <a:lnTo>
                    <a:pt x="119805" y="509061"/>
                  </a:lnTo>
                  <a:lnTo>
                    <a:pt x="58223" y="459208"/>
                  </a:lnTo>
                  <a:lnTo>
                    <a:pt x="34150" y="419263"/>
                  </a:lnTo>
                  <a:lnTo>
                    <a:pt x="15799" y="371371"/>
                  </a:lnTo>
                  <a:lnTo>
                    <a:pt x="4105" y="317079"/>
                  </a:lnTo>
                  <a:lnTo>
                    <a:pt x="0" y="257937"/>
                  </a:lnTo>
                  <a:close/>
                </a:path>
              </a:pathLst>
            </a:custGeom>
            <a:ln w="28575">
              <a:solidFill>
                <a:srgbClr val="00AA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661160" y="4741164"/>
            <a:ext cx="295275" cy="445770"/>
          </a:xfrm>
          <a:custGeom>
            <a:avLst/>
            <a:gdLst/>
            <a:ahLst/>
            <a:cxnLst/>
            <a:rect l="l" t="t" r="r" b="b"/>
            <a:pathLst>
              <a:path w="295275" h="445770">
                <a:moveTo>
                  <a:pt x="221170" y="0"/>
                </a:moveTo>
                <a:lnTo>
                  <a:pt x="73723" y="0"/>
                </a:lnTo>
                <a:lnTo>
                  <a:pt x="73723" y="298323"/>
                </a:lnTo>
                <a:lnTo>
                  <a:pt x="0" y="298323"/>
                </a:lnTo>
                <a:lnTo>
                  <a:pt x="147446" y="445770"/>
                </a:lnTo>
                <a:lnTo>
                  <a:pt x="294893" y="298323"/>
                </a:lnTo>
                <a:lnTo>
                  <a:pt x="221170" y="298323"/>
                </a:lnTo>
                <a:lnTo>
                  <a:pt x="221170" y="0"/>
                </a:lnTo>
                <a:close/>
              </a:path>
            </a:pathLst>
          </a:custGeom>
          <a:solidFill>
            <a:srgbClr val="00AA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57524" y="4779413"/>
            <a:ext cx="2802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Estimated</a:t>
            </a:r>
            <a:r>
              <a:rPr sz="18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demand</a:t>
            </a:r>
            <a:r>
              <a:rPr sz="18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function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52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328</a:t>
            </a:r>
            <a:r>
              <a:rPr spc="-60" dirty="0"/>
              <a:t> </a:t>
            </a:r>
            <a:r>
              <a:rPr dirty="0"/>
              <a:t>regressions</a:t>
            </a:r>
            <a:r>
              <a:rPr spc="-6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ID</a:t>
            </a:r>
            <a:r>
              <a:rPr spc="-50" dirty="0"/>
              <a:t> </a:t>
            </a:r>
            <a:r>
              <a:rPr dirty="0"/>
              <a:t>price</a:t>
            </a:r>
            <a:r>
              <a:rPr spc="-55" dirty="0"/>
              <a:t> </a:t>
            </a:r>
            <a:r>
              <a:rPr dirty="0"/>
              <a:t>elastic/inelastic</a:t>
            </a:r>
            <a:r>
              <a:rPr spc="-50" dirty="0"/>
              <a:t> </a:t>
            </a:r>
            <a:r>
              <a:rPr dirty="0"/>
              <a:t>products</a:t>
            </a:r>
            <a:r>
              <a:rPr spc="-40" dirty="0"/>
              <a:t> </a:t>
            </a:r>
            <a:r>
              <a:rPr spc="-25" dirty="0"/>
              <a:t>and </a:t>
            </a:r>
            <a:r>
              <a:rPr dirty="0"/>
              <a:t>other</a:t>
            </a:r>
            <a:r>
              <a:rPr spc="-50" dirty="0"/>
              <a:t> </a:t>
            </a:r>
            <a:r>
              <a:rPr dirty="0"/>
              <a:t>critical</a:t>
            </a:r>
            <a:r>
              <a:rPr spc="-30" dirty="0"/>
              <a:t> </a:t>
            </a:r>
            <a:r>
              <a:rPr dirty="0"/>
              <a:t>variables</a:t>
            </a:r>
            <a:r>
              <a:rPr spc="-50" dirty="0"/>
              <a:t> </a:t>
            </a:r>
            <a:r>
              <a:rPr dirty="0"/>
              <a:t>that</a:t>
            </a:r>
            <a:r>
              <a:rPr spc="-20" dirty="0"/>
              <a:t> </a:t>
            </a:r>
            <a:r>
              <a:rPr dirty="0"/>
              <a:t>influence</a:t>
            </a:r>
            <a:r>
              <a:rPr spc="-60" dirty="0"/>
              <a:t> </a:t>
            </a:r>
            <a:r>
              <a:rPr dirty="0"/>
              <a:t>purchasing</a:t>
            </a:r>
            <a:r>
              <a:rPr spc="-40" dirty="0"/>
              <a:t> </a:t>
            </a:r>
            <a:r>
              <a:rPr spc="-10" dirty="0"/>
              <a:t>decisions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32909" y="1552955"/>
            <a:ext cx="7959090" cy="5305425"/>
            <a:chOff x="4232909" y="1552955"/>
            <a:chExt cx="7959090" cy="5305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2909" y="1552955"/>
              <a:ext cx="7959088" cy="53050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6919" y="6064758"/>
              <a:ext cx="2247899" cy="42748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952543" y="6108788"/>
            <a:ext cx="20180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136E"/>
                </a:solidFill>
                <a:latin typeface="Segoe UI"/>
                <a:cs typeface="Segoe UI"/>
              </a:rPr>
              <a:t>1. </a:t>
            </a:r>
            <a:r>
              <a:rPr sz="1500" spc="-10" dirty="0">
                <a:solidFill>
                  <a:srgbClr val="00136E"/>
                </a:solidFill>
                <a:latin typeface="Segoe UI"/>
                <a:cs typeface="Segoe UI"/>
              </a:rPr>
              <a:t>Ln(Volume)~Ln(Price)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4878" y="5296661"/>
            <a:ext cx="1869185" cy="42748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139900" y="5341049"/>
            <a:ext cx="16389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136E"/>
                </a:solidFill>
                <a:latin typeface="Segoe UI"/>
                <a:cs typeface="Segoe UI"/>
              </a:rPr>
              <a:t>2. </a:t>
            </a:r>
            <a:r>
              <a:rPr sz="1500" spc="-10" dirty="0">
                <a:solidFill>
                  <a:srgbClr val="00136E"/>
                </a:solidFill>
                <a:latin typeface="Segoe UI"/>
                <a:cs typeface="Segoe UI"/>
              </a:rPr>
              <a:t>Ln(Volume)~TDP</a:t>
            </a:r>
            <a:endParaRPr sz="15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41236" y="3752088"/>
            <a:ext cx="3446145" cy="1205230"/>
            <a:chOff x="6841236" y="3752088"/>
            <a:chExt cx="3446145" cy="120523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6778" y="4529328"/>
              <a:ext cx="2718053" cy="4274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1236" y="3752088"/>
              <a:ext cx="2378201" cy="42748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3406" y="3752088"/>
              <a:ext cx="1323593" cy="42748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956522" y="3796412"/>
            <a:ext cx="32156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136E"/>
                </a:solidFill>
                <a:latin typeface="Segoe UI"/>
                <a:cs typeface="Segoe UI"/>
              </a:rPr>
              <a:t>4. </a:t>
            </a:r>
            <a:r>
              <a:rPr sz="1500" spc="-10" dirty="0">
                <a:solidFill>
                  <a:srgbClr val="00136E"/>
                </a:solidFill>
                <a:latin typeface="Segoe UI"/>
                <a:cs typeface="Segoe UI"/>
              </a:rPr>
              <a:t>Ln(Volume)~Ln(Price)+TDP+Season</a:t>
            </a:r>
            <a:endParaRPr sz="15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45807" y="2974848"/>
            <a:ext cx="4267200" cy="427990"/>
            <a:chOff x="6845807" y="2974848"/>
            <a:chExt cx="4267200" cy="42799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5807" y="2974848"/>
              <a:ext cx="2378201" cy="4274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67977" y="2974848"/>
              <a:ext cx="2145029" cy="42748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961171" y="3019423"/>
            <a:ext cx="403732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136E"/>
                </a:solidFill>
                <a:latin typeface="Segoe UI"/>
                <a:cs typeface="Segoe UI"/>
              </a:rPr>
              <a:t>5.</a:t>
            </a:r>
            <a:r>
              <a:rPr sz="1500" spc="-10" dirty="0">
                <a:solidFill>
                  <a:srgbClr val="00136E"/>
                </a:solidFill>
                <a:latin typeface="Segoe UI"/>
                <a:cs typeface="Segoe UI"/>
              </a:rPr>
              <a:t> Ln(Volume)~Ln(Price)+TDP+Season+Inflation</a:t>
            </a:r>
            <a:endParaRPr sz="1500">
              <a:latin typeface="Segoe UI"/>
              <a:cs typeface="Segoe U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422898" y="2201417"/>
            <a:ext cx="5452110" cy="427990"/>
            <a:chOff x="6422898" y="2201417"/>
            <a:chExt cx="5452110" cy="42799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2898" y="2201417"/>
              <a:ext cx="2378201" cy="42748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5068" y="2201417"/>
              <a:ext cx="3329939" cy="42748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538427" y="2245894"/>
            <a:ext cx="52216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136E"/>
                </a:solidFill>
                <a:latin typeface="Segoe UI"/>
                <a:cs typeface="Segoe UI"/>
              </a:rPr>
              <a:t>6.</a:t>
            </a:r>
            <a:r>
              <a:rPr sz="1500" spc="-10" dirty="0">
                <a:solidFill>
                  <a:srgbClr val="00136E"/>
                </a:solidFill>
                <a:latin typeface="Segoe UI"/>
                <a:cs typeface="Segoe UI"/>
              </a:rPr>
              <a:t> Ln(Volume)~Ln(Price)+TDP+Season+Inflation+Temperature</a:t>
            </a:r>
            <a:endParaRPr sz="1500">
              <a:latin typeface="Segoe UI"/>
              <a:cs typeface="Segoe U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174742" y="1549146"/>
            <a:ext cx="7017384" cy="427990"/>
            <a:chOff x="5174742" y="1549146"/>
            <a:chExt cx="7017384" cy="427990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74742" y="1549146"/>
              <a:ext cx="2378201" cy="4274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6911" y="1549146"/>
              <a:ext cx="4220717" cy="42748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17223" y="1549146"/>
              <a:ext cx="874776" cy="42748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289762" y="1593778"/>
            <a:ext cx="69018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136E"/>
                </a:solidFill>
                <a:latin typeface="Segoe UI"/>
                <a:cs typeface="Segoe UI"/>
              </a:rPr>
              <a:t>7.</a:t>
            </a:r>
            <a:r>
              <a:rPr sz="1500" spc="75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500" spc="-10" dirty="0">
                <a:solidFill>
                  <a:srgbClr val="00136E"/>
                </a:solidFill>
                <a:latin typeface="Segoe UI"/>
                <a:cs typeface="Segoe UI"/>
              </a:rPr>
              <a:t>Ln(Volume)~Ln(Price)+TDP+Season+Inflation+Temperature+Sunshine</a:t>
            </a:r>
            <a:r>
              <a:rPr sz="1500" spc="125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500" spc="-10" dirty="0">
                <a:solidFill>
                  <a:srgbClr val="00136E"/>
                </a:solidFill>
                <a:latin typeface="Segoe UI"/>
                <a:cs typeface="Segoe UI"/>
              </a:rPr>
              <a:t>Duration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9036" y="1853945"/>
            <a:ext cx="3242310" cy="1020444"/>
          </a:xfrm>
          <a:custGeom>
            <a:avLst/>
            <a:gdLst/>
            <a:ahLst/>
            <a:cxnLst/>
            <a:rect l="l" t="t" r="r" b="b"/>
            <a:pathLst>
              <a:path w="3242310" h="1020444">
                <a:moveTo>
                  <a:pt x="3242310" y="0"/>
                </a:moveTo>
                <a:lnTo>
                  <a:pt x="0" y="0"/>
                </a:lnTo>
                <a:lnTo>
                  <a:pt x="0" y="1020318"/>
                </a:lnTo>
                <a:lnTo>
                  <a:pt x="3242310" y="1020318"/>
                </a:lnTo>
                <a:lnTo>
                  <a:pt x="3242310" y="0"/>
                </a:lnTo>
                <a:close/>
              </a:path>
            </a:pathLst>
          </a:custGeom>
          <a:solidFill>
            <a:srgbClr val="E6E6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11343" y="1933874"/>
            <a:ext cx="21590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6</a:t>
            </a:r>
            <a:r>
              <a:rPr sz="1800" spc="-5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Segments</a:t>
            </a:r>
            <a:r>
              <a:rPr sz="1800" spc="-25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+</a:t>
            </a:r>
            <a:r>
              <a:rPr sz="1800" spc="-5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8 </a:t>
            </a:r>
            <a:r>
              <a:rPr sz="1800" spc="-20" dirty="0">
                <a:solidFill>
                  <a:srgbClr val="00136E"/>
                </a:solidFill>
                <a:latin typeface="Segoe UI"/>
                <a:cs typeface="Segoe UI"/>
              </a:rPr>
              <a:t>Step </a:t>
            </a:r>
            <a:r>
              <a:rPr sz="1800" spc="-10" dirty="0">
                <a:solidFill>
                  <a:srgbClr val="00136E"/>
                </a:solidFill>
                <a:latin typeface="Segoe UI"/>
                <a:cs typeface="Segoe UI"/>
              </a:rPr>
              <a:t>Regressions</a:t>
            </a:r>
            <a:r>
              <a:rPr sz="1800" spc="-15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i="1" spc="-10" dirty="0">
                <a:solidFill>
                  <a:srgbClr val="00136E"/>
                </a:solidFill>
                <a:latin typeface="Segoe UI"/>
                <a:cs typeface="Segoe UI"/>
              </a:rPr>
              <a:t>(+Brand)</a:t>
            </a:r>
            <a:endParaRPr sz="1800">
              <a:latin typeface="Segoe UI"/>
              <a:cs typeface="Segoe UI"/>
            </a:endParaRPr>
          </a:p>
          <a:p>
            <a:pPr marL="104775">
              <a:lnSpc>
                <a:spcPct val="100000"/>
              </a:lnSpc>
            </a:pP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=&gt;</a:t>
            </a:r>
            <a:r>
              <a:rPr sz="1800" spc="-15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Brand</a:t>
            </a:r>
            <a:r>
              <a:rPr sz="1800" spc="-10" dirty="0">
                <a:solidFill>
                  <a:srgbClr val="00136E"/>
                </a:solidFill>
                <a:latin typeface="Segoe UI"/>
                <a:cs typeface="Segoe UI"/>
              </a:rPr>
              <a:t> Influence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9036" y="5327903"/>
            <a:ext cx="3242310" cy="1020444"/>
          </a:xfrm>
          <a:custGeom>
            <a:avLst/>
            <a:gdLst/>
            <a:ahLst/>
            <a:cxnLst/>
            <a:rect l="l" t="t" r="r" b="b"/>
            <a:pathLst>
              <a:path w="3242310" h="1020445">
                <a:moveTo>
                  <a:pt x="3242310" y="0"/>
                </a:moveTo>
                <a:lnTo>
                  <a:pt x="0" y="0"/>
                </a:lnTo>
                <a:lnTo>
                  <a:pt x="0" y="1020318"/>
                </a:lnTo>
                <a:lnTo>
                  <a:pt x="3242310" y="1020318"/>
                </a:lnTo>
                <a:lnTo>
                  <a:pt x="3242310" y="0"/>
                </a:lnTo>
                <a:close/>
              </a:path>
            </a:pathLst>
          </a:custGeom>
          <a:solidFill>
            <a:srgbClr val="E6E6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14746" y="5407643"/>
            <a:ext cx="25507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40</a:t>
            </a:r>
            <a:r>
              <a:rPr sz="1800" spc="-30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Product</a:t>
            </a:r>
            <a:r>
              <a:rPr sz="1800" spc="-20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Keys</a:t>
            </a:r>
            <a:r>
              <a:rPr sz="1800" spc="-10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+</a:t>
            </a:r>
            <a:r>
              <a:rPr sz="1800" spc="-20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7</a:t>
            </a:r>
            <a:r>
              <a:rPr sz="1800" spc="-15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spc="-25" dirty="0">
                <a:solidFill>
                  <a:srgbClr val="00136E"/>
                </a:solidFill>
                <a:latin typeface="Segoe UI"/>
                <a:cs typeface="Segoe UI"/>
              </a:rPr>
              <a:t>Step </a:t>
            </a:r>
            <a:r>
              <a:rPr sz="1800" spc="-10" dirty="0">
                <a:solidFill>
                  <a:srgbClr val="00136E"/>
                </a:solidFill>
                <a:latin typeface="Segoe UI"/>
                <a:cs typeface="Segoe UI"/>
              </a:rPr>
              <a:t>Regressions</a:t>
            </a:r>
            <a:endParaRPr sz="1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=&gt;</a:t>
            </a:r>
            <a:r>
              <a:rPr sz="1800" spc="-5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Price</a:t>
            </a:r>
            <a:r>
              <a:rPr sz="1800" spc="-10" dirty="0">
                <a:solidFill>
                  <a:srgbClr val="00136E"/>
                </a:solidFill>
                <a:latin typeface="Segoe UI"/>
                <a:cs typeface="Segoe UI"/>
              </a:rPr>
              <a:t> Elasticity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0244" y="3557778"/>
            <a:ext cx="2263140" cy="1020444"/>
          </a:xfrm>
          <a:prstGeom prst="rect">
            <a:avLst/>
          </a:prstGeom>
          <a:solidFill>
            <a:srgbClr val="E6E6F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319405">
              <a:lnSpc>
                <a:spcPct val="100000"/>
              </a:lnSpc>
            </a:pPr>
            <a:r>
              <a:rPr sz="1800" dirty="0">
                <a:solidFill>
                  <a:srgbClr val="00136E"/>
                </a:solidFill>
                <a:latin typeface="Segoe UI"/>
                <a:cs typeface="Segoe UI"/>
              </a:rPr>
              <a:t>328</a:t>
            </a:r>
            <a:r>
              <a:rPr sz="1800" spc="5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136E"/>
                </a:solidFill>
                <a:latin typeface="Segoe UI"/>
                <a:cs typeface="Segoe UI"/>
              </a:rPr>
              <a:t>Regressions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73351" y="2949829"/>
            <a:ext cx="298450" cy="499109"/>
            <a:chOff x="2173351" y="2949829"/>
            <a:chExt cx="298450" cy="499109"/>
          </a:xfrm>
        </p:grpSpPr>
        <p:sp>
          <p:nvSpPr>
            <p:cNvPr id="33" name="object 33"/>
            <p:cNvSpPr/>
            <p:nvPr/>
          </p:nvSpPr>
          <p:spPr>
            <a:xfrm>
              <a:off x="2179701" y="2956179"/>
              <a:ext cx="285750" cy="486409"/>
            </a:xfrm>
            <a:custGeom>
              <a:avLst/>
              <a:gdLst/>
              <a:ahLst/>
              <a:cxnLst/>
              <a:rect l="l" t="t" r="r" b="b"/>
              <a:pathLst>
                <a:path w="285750" h="486410">
                  <a:moveTo>
                    <a:pt x="214312" y="0"/>
                  </a:moveTo>
                  <a:lnTo>
                    <a:pt x="71437" y="0"/>
                  </a:lnTo>
                  <a:lnTo>
                    <a:pt x="71437" y="343281"/>
                  </a:lnTo>
                  <a:lnTo>
                    <a:pt x="0" y="343281"/>
                  </a:lnTo>
                  <a:lnTo>
                    <a:pt x="142875" y="486156"/>
                  </a:lnTo>
                  <a:lnTo>
                    <a:pt x="285750" y="343281"/>
                  </a:lnTo>
                  <a:lnTo>
                    <a:pt x="214312" y="343281"/>
                  </a:lnTo>
                  <a:lnTo>
                    <a:pt x="21431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79701" y="2956179"/>
              <a:ext cx="285750" cy="486409"/>
            </a:xfrm>
            <a:custGeom>
              <a:avLst/>
              <a:gdLst/>
              <a:ahLst/>
              <a:cxnLst/>
              <a:rect l="l" t="t" r="r" b="b"/>
              <a:pathLst>
                <a:path w="285750" h="486410">
                  <a:moveTo>
                    <a:pt x="0" y="343281"/>
                  </a:moveTo>
                  <a:lnTo>
                    <a:pt x="71437" y="343281"/>
                  </a:lnTo>
                  <a:lnTo>
                    <a:pt x="71437" y="0"/>
                  </a:lnTo>
                  <a:lnTo>
                    <a:pt x="214312" y="0"/>
                  </a:lnTo>
                  <a:lnTo>
                    <a:pt x="214312" y="343281"/>
                  </a:lnTo>
                  <a:lnTo>
                    <a:pt x="285750" y="343281"/>
                  </a:lnTo>
                  <a:lnTo>
                    <a:pt x="142875" y="486156"/>
                  </a:lnTo>
                  <a:lnTo>
                    <a:pt x="0" y="343281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173351" y="4735957"/>
            <a:ext cx="298450" cy="499109"/>
            <a:chOff x="2173351" y="4735957"/>
            <a:chExt cx="298450" cy="499109"/>
          </a:xfrm>
        </p:grpSpPr>
        <p:sp>
          <p:nvSpPr>
            <p:cNvPr id="36" name="object 36"/>
            <p:cNvSpPr/>
            <p:nvPr/>
          </p:nvSpPr>
          <p:spPr>
            <a:xfrm>
              <a:off x="2179701" y="4742307"/>
              <a:ext cx="285750" cy="486409"/>
            </a:xfrm>
            <a:custGeom>
              <a:avLst/>
              <a:gdLst/>
              <a:ahLst/>
              <a:cxnLst/>
              <a:rect l="l" t="t" r="r" b="b"/>
              <a:pathLst>
                <a:path w="285750" h="486410">
                  <a:moveTo>
                    <a:pt x="142875" y="0"/>
                  </a:moveTo>
                  <a:lnTo>
                    <a:pt x="0" y="142875"/>
                  </a:lnTo>
                  <a:lnTo>
                    <a:pt x="71437" y="142875"/>
                  </a:lnTo>
                  <a:lnTo>
                    <a:pt x="71437" y="486156"/>
                  </a:lnTo>
                  <a:lnTo>
                    <a:pt x="214312" y="486156"/>
                  </a:lnTo>
                  <a:lnTo>
                    <a:pt x="214312" y="142875"/>
                  </a:lnTo>
                  <a:lnTo>
                    <a:pt x="285750" y="1428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79701" y="4742307"/>
              <a:ext cx="285750" cy="486409"/>
            </a:xfrm>
            <a:custGeom>
              <a:avLst/>
              <a:gdLst/>
              <a:ahLst/>
              <a:cxnLst/>
              <a:rect l="l" t="t" r="r" b="b"/>
              <a:pathLst>
                <a:path w="285750" h="486410">
                  <a:moveTo>
                    <a:pt x="285750" y="142875"/>
                  </a:moveTo>
                  <a:lnTo>
                    <a:pt x="214312" y="142875"/>
                  </a:lnTo>
                  <a:lnTo>
                    <a:pt x="214312" y="486156"/>
                  </a:lnTo>
                  <a:lnTo>
                    <a:pt x="71437" y="486156"/>
                  </a:lnTo>
                  <a:lnTo>
                    <a:pt x="71437" y="142875"/>
                  </a:lnTo>
                  <a:lnTo>
                    <a:pt x="0" y="142875"/>
                  </a:lnTo>
                  <a:lnTo>
                    <a:pt x="142875" y="0"/>
                  </a:lnTo>
                  <a:lnTo>
                    <a:pt x="285750" y="142875"/>
                  </a:lnTo>
                  <a:close/>
                </a:path>
              </a:pathLst>
            </a:custGeom>
            <a:ln w="127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0249662" y="4791455"/>
            <a:ext cx="1593850" cy="567055"/>
            <a:chOff x="10249662" y="4791455"/>
            <a:chExt cx="1593850" cy="567055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49662" y="4791455"/>
              <a:ext cx="1552955" cy="5669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15344" y="4823459"/>
              <a:ext cx="327659" cy="38785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089029" y="4533570"/>
            <a:ext cx="4686935" cy="6515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09"/>
              </a:spcBef>
            </a:pPr>
            <a:r>
              <a:rPr sz="1500" dirty="0">
                <a:solidFill>
                  <a:srgbClr val="00136E"/>
                </a:solidFill>
                <a:latin typeface="Segoe UI"/>
                <a:cs typeface="Segoe UI"/>
              </a:rPr>
              <a:t>3. </a:t>
            </a:r>
            <a:r>
              <a:rPr sz="1500" spc="-10" dirty="0">
                <a:solidFill>
                  <a:srgbClr val="00136E"/>
                </a:solidFill>
                <a:latin typeface="Segoe UI"/>
                <a:cs typeface="Segoe UI"/>
              </a:rPr>
              <a:t>Ln(Volume)~Ln(Price)+TDP</a:t>
            </a:r>
            <a:endParaRPr sz="1500">
              <a:latin typeface="Segoe UI"/>
              <a:cs typeface="Segoe UI"/>
            </a:endParaRPr>
          </a:p>
          <a:p>
            <a:pPr marR="43180" algn="r">
              <a:lnSpc>
                <a:spcPct val="100000"/>
              </a:lnSpc>
              <a:spcBef>
                <a:spcPts val="415"/>
              </a:spcBef>
            </a:pPr>
            <a:r>
              <a:rPr sz="2000" dirty="0">
                <a:solidFill>
                  <a:srgbClr val="00136E"/>
                </a:solidFill>
                <a:latin typeface="Segoe UI"/>
                <a:cs typeface="Segoe UI"/>
              </a:rPr>
              <a:t>Adjusted</a:t>
            </a:r>
            <a:r>
              <a:rPr sz="2000" spc="-100" dirty="0">
                <a:solidFill>
                  <a:srgbClr val="00136E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00136E"/>
                </a:solidFill>
                <a:latin typeface="Segoe UI"/>
                <a:cs typeface="Segoe UI"/>
              </a:rPr>
              <a:t>R</a:t>
            </a:r>
            <a:r>
              <a:rPr sz="1950" spc="-37" baseline="25641" dirty="0">
                <a:solidFill>
                  <a:srgbClr val="00136E"/>
                </a:solidFill>
                <a:latin typeface="Segoe UI"/>
                <a:cs typeface="Segoe UI"/>
              </a:rPr>
              <a:t>2</a:t>
            </a:r>
            <a:endParaRPr sz="1950" baseline="25641">
              <a:latin typeface="Segoe UI"/>
              <a:cs typeface="Segoe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35153" y="2790840"/>
            <a:ext cx="3529965" cy="3624579"/>
          </a:xfrm>
          <a:custGeom>
            <a:avLst/>
            <a:gdLst/>
            <a:ahLst/>
            <a:cxnLst/>
            <a:rect l="l" t="t" r="r" b="b"/>
            <a:pathLst>
              <a:path w="3529965" h="3624579">
                <a:moveTo>
                  <a:pt x="3526701" y="0"/>
                </a:moveTo>
                <a:lnTo>
                  <a:pt x="3324631" y="2844"/>
                </a:lnTo>
                <a:lnTo>
                  <a:pt x="3375863" y="52654"/>
                </a:lnTo>
                <a:lnTo>
                  <a:pt x="0" y="3524757"/>
                </a:lnTo>
                <a:lnTo>
                  <a:pt x="102463" y="3624376"/>
                </a:lnTo>
                <a:lnTo>
                  <a:pt x="3478314" y="152260"/>
                </a:lnTo>
                <a:lnTo>
                  <a:pt x="3529533" y="202069"/>
                </a:lnTo>
                <a:lnTo>
                  <a:pt x="3526701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3661155" y="1853949"/>
            <a:ext cx="2202180" cy="4405630"/>
            <a:chOff x="3661155" y="1853949"/>
            <a:chExt cx="2202180" cy="4405630"/>
          </a:xfrm>
        </p:grpSpPr>
        <p:sp>
          <p:nvSpPr>
            <p:cNvPr id="44" name="object 44"/>
            <p:cNvSpPr/>
            <p:nvPr/>
          </p:nvSpPr>
          <p:spPr>
            <a:xfrm>
              <a:off x="3667505" y="5527548"/>
              <a:ext cx="2135505" cy="699770"/>
            </a:xfrm>
            <a:custGeom>
              <a:avLst/>
              <a:gdLst/>
              <a:ahLst/>
              <a:cxnLst/>
              <a:rect l="l" t="t" r="r" b="b"/>
              <a:pathLst>
                <a:path w="2135504" h="699770">
                  <a:moveTo>
                    <a:pt x="0" y="0"/>
                  </a:moveTo>
                  <a:lnTo>
                    <a:pt x="2135035" y="699427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78609" y="6186807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23723" y="0"/>
                  </a:moveTo>
                  <a:lnTo>
                    <a:pt x="0" y="72415"/>
                  </a:lnTo>
                  <a:lnTo>
                    <a:pt x="84277" y="59931"/>
                  </a:lnTo>
                  <a:lnTo>
                    <a:pt x="23723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67505" y="1912268"/>
              <a:ext cx="1557655" cy="3615054"/>
            </a:xfrm>
            <a:custGeom>
              <a:avLst/>
              <a:gdLst/>
              <a:ahLst/>
              <a:cxnLst/>
              <a:rect l="l" t="t" r="r" b="b"/>
              <a:pathLst>
                <a:path w="1557654" h="3615054">
                  <a:moveTo>
                    <a:pt x="0" y="3615042"/>
                  </a:moveTo>
                  <a:lnTo>
                    <a:pt x="1557096" y="0"/>
                  </a:lnTo>
                </a:path>
              </a:pathLst>
            </a:custGeom>
            <a:ln w="1270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84588" y="1853949"/>
              <a:ext cx="70485" cy="85090"/>
            </a:xfrm>
            <a:custGeom>
              <a:avLst/>
              <a:gdLst/>
              <a:ahLst/>
              <a:cxnLst/>
              <a:rect l="l" t="t" r="r" b="b"/>
              <a:pathLst>
                <a:path w="70485" h="85089">
                  <a:moveTo>
                    <a:pt x="65138" y="0"/>
                  </a:moveTo>
                  <a:lnTo>
                    <a:pt x="0" y="54914"/>
                  </a:lnTo>
                  <a:lnTo>
                    <a:pt x="69989" y="85051"/>
                  </a:lnTo>
                  <a:lnTo>
                    <a:pt x="6513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803654"/>
              <a:ext cx="9226550" cy="3251200"/>
            </a:xfrm>
            <a:custGeom>
              <a:avLst/>
              <a:gdLst/>
              <a:ahLst/>
              <a:cxnLst/>
              <a:rect l="l" t="t" r="r" b="b"/>
              <a:pathLst>
                <a:path w="9226550" h="3251200">
                  <a:moveTo>
                    <a:pt x="9226296" y="0"/>
                  </a:moveTo>
                  <a:lnTo>
                    <a:pt x="0" y="0"/>
                  </a:lnTo>
                  <a:lnTo>
                    <a:pt x="0" y="3250692"/>
                  </a:lnTo>
                  <a:lnTo>
                    <a:pt x="9226296" y="3250692"/>
                  </a:lnTo>
                  <a:lnTo>
                    <a:pt x="9226296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5824" y="3097783"/>
            <a:ext cx="17399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solidFill>
                  <a:srgbClr val="585858"/>
                </a:solidFill>
                <a:latin typeface="Segoe UI"/>
                <a:cs typeface="Segoe UI"/>
              </a:rPr>
              <a:t>Output</a:t>
            </a:r>
            <a:endParaRPr sz="4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1230" y="1242949"/>
            <a:ext cx="11270615" cy="4660900"/>
            <a:chOff x="451230" y="1242949"/>
            <a:chExt cx="11270615" cy="4660900"/>
          </a:xfrm>
        </p:grpSpPr>
        <p:sp>
          <p:nvSpPr>
            <p:cNvPr id="3" name="object 3"/>
            <p:cNvSpPr/>
            <p:nvPr/>
          </p:nvSpPr>
          <p:spPr>
            <a:xfrm>
              <a:off x="457580" y="1249299"/>
              <a:ext cx="11257915" cy="4648200"/>
            </a:xfrm>
            <a:custGeom>
              <a:avLst/>
              <a:gdLst/>
              <a:ahLst/>
              <a:cxnLst/>
              <a:rect l="l" t="t" r="r" b="b"/>
              <a:pathLst>
                <a:path w="11257915" h="4648200">
                  <a:moveTo>
                    <a:pt x="11257788" y="0"/>
                  </a:moveTo>
                  <a:lnTo>
                    <a:pt x="0" y="0"/>
                  </a:lnTo>
                  <a:lnTo>
                    <a:pt x="0" y="4648200"/>
                  </a:lnTo>
                  <a:lnTo>
                    <a:pt x="11257788" y="4648200"/>
                  </a:lnTo>
                  <a:lnTo>
                    <a:pt x="11257788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580" y="1249299"/>
              <a:ext cx="11257915" cy="4648200"/>
            </a:xfrm>
            <a:custGeom>
              <a:avLst/>
              <a:gdLst/>
              <a:ahLst/>
              <a:cxnLst/>
              <a:rect l="l" t="t" r="r" b="b"/>
              <a:pathLst>
                <a:path w="11257915" h="4648200">
                  <a:moveTo>
                    <a:pt x="0" y="0"/>
                  </a:moveTo>
                  <a:lnTo>
                    <a:pt x="11257788" y="0"/>
                  </a:lnTo>
                  <a:lnTo>
                    <a:pt x="11257788" y="4648200"/>
                  </a:lnTo>
                  <a:lnTo>
                    <a:pt x="0" y="46482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931" y="2405634"/>
              <a:ext cx="5487161" cy="246430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550"/>
              </a:spcBef>
            </a:pPr>
            <a:r>
              <a:rPr sz="3300" dirty="0"/>
              <a:t>Demand</a:t>
            </a:r>
            <a:r>
              <a:rPr sz="3300" spc="-40" dirty="0"/>
              <a:t> </a:t>
            </a:r>
            <a:r>
              <a:rPr sz="3300" dirty="0"/>
              <a:t>curves</a:t>
            </a:r>
            <a:r>
              <a:rPr sz="3300" spc="-25" dirty="0"/>
              <a:t> </a:t>
            </a:r>
            <a:r>
              <a:rPr sz="3300" dirty="0"/>
              <a:t>didn’t</a:t>
            </a:r>
            <a:r>
              <a:rPr sz="3300" spc="-25" dirty="0"/>
              <a:t> </a:t>
            </a:r>
            <a:r>
              <a:rPr sz="3300" dirty="0"/>
              <a:t>show</a:t>
            </a:r>
            <a:r>
              <a:rPr sz="3300" spc="-25" dirty="0"/>
              <a:t> </a:t>
            </a:r>
            <a:r>
              <a:rPr sz="3300" dirty="0"/>
              <a:t>a</a:t>
            </a:r>
            <a:r>
              <a:rPr sz="3300" spc="-25" dirty="0"/>
              <a:t> </a:t>
            </a:r>
            <a:r>
              <a:rPr sz="3300" dirty="0"/>
              <a:t>strong</a:t>
            </a:r>
            <a:r>
              <a:rPr sz="3300" spc="-30" dirty="0"/>
              <a:t> </a:t>
            </a:r>
            <a:r>
              <a:rPr sz="3300" dirty="0"/>
              <a:t>relationship</a:t>
            </a:r>
            <a:r>
              <a:rPr sz="3300" spc="-25" dirty="0"/>
              <a:t> </a:t>
            </a:r>
            <a:r>
              <a:rPr sz="3300" dirty="0"/>
              <a:t>between</a:t>
            </a:r>
            <a:r>
              <a:rPr sz="3300" spc="-25" dirty="0"/>
              <a:t> </a:t>
            </a:r>
            <a:r>
              <a:rPr sz="3300" spc="-10" dirty="0"/>
              <a:t>price </a:t>
            </a:r>
            <a:r>
              <a:rPr sz="3300" dirty="0"/>
              <a:t>and</a:t>
            </a:r>
            <a:r>
              <a:rPr sz="3300" spc="-50" dirty="0"/>
              <a:t> </a:t>
            </a:r>
            <a:r>
              <a:rPr sz="3300" dirty="0"/>
              <a:t>quantity</a:t>
            </a:r>
            <a:r>
              <a:rPr sz="3300" spc="-35" dirty="0"/>
              <a:t> </a:t>
            </a:r>
            <a:r>
              <a:rPr sz="3300" spc="-10" dirty="0"/>
              <a:t>demanded</a:t>
            </a:r>
            <a:endParaRPr sz="3300"/>
          </a:p>
        </p:txBody>
      </p:sp>
      <p:sp>
        <p:nvSpPr>
          <p:cNvPr id="7" name="object 7"/>
          <p:cNvSpPr txBox="1"/>
          <p:nvPr/>
        </p:nvSpPr>
        <p:spPr>
          <a:xfrm>
            <a:off x="555696" y="1709967"/>
            <a:ext cx="6838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Example</a:t>
            </a:r>
            <a:r>
              <a:rPr sz="1800" b="1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plots:</a:t>
            </a:r>
            <a:r>
              <a:rPr sz="1800" b="1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Hansaplast</a:t>
            </a:r>
            <a:r>
              <a:rPr sz="18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Classic</a:t>
            </a:r>
            <a:r>
              <a:rPr sz="1800" b="1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Streifen</a:t>
            </a:r>
            <a:r>
              <a:rPr sz="1800" b="1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Classic</a:t>
            </a:r>
            <a:r>
              <a:rPr sz="1800" b="1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2M</a:t>
            </a:r>
            <a:r>
              <a:rPr sz="1800" b="1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X</a:t>
            </a:r>
            <a:r>
              <a:rPr sz="1800" b="1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6M</a:t>
            </a:r>
            <a:r>
              <a:rPr sz="1800" b="1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1</a:t>
            </a:r>
            <a:r>
              <a:rPr sz="1800" b="1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spc="-25" dirty="0">
                <a:solidFill>
                  <a:srgbClr val="585858"/>
                </a:solidFill>
                <a:latin typeface="Segoe UI"/>
                <a:cs typeface="Segoe UI"/>
              </a:rPr>
              <a:t>ST</a:t>
            </a:r>
            <a:endParaRPr sz="18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4317" y="2405633"/>
            <a:ext cx="5092445" cy="246404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92397" y="5118118"/>
            <a:ext cx="339280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Price</a:t>
            </a:r>
            <a:r>
              <a:rPr sz="16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600" b="1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Segoe UI"/>
                <a:cs typeface="Segoe UI"/>
              </a:rPr>
              <a:t>Volume</a:t>
            </a:r>
            <a:r>
              <a:rPr sz="1600" b="1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change</a:t>
            </a:r>
            <a:r>
              <a:rPr sz="1600" b="1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over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585858"/>
                </a:solidFill>
                <a:latin typeface="Segoe UI"/>
                <a:cs typeface="Segoe UI"/>
              </a:rPr>
              <a:t>time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7232956" y="5118118"/>
            <a:ext cx="30473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Price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6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Segoe UI"/>
                <a:cs typeface="Segoe UI"/>
              </a:rPr>
              <a:t>Volume</a:t>
            </a:r>
            <a:r>
              <a:rPr sz="1600" b="1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plot</a:t>
            </a:r>
            <a:r>
              <a:rPr sz="1600" b="1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per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585858"/>
                </a:solidFill>
                <a:latin typeface="Segoe UI"/>
                <a:cs typeface="Segoe UI"/>
              </a:rPr>
              <a:t>week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300" y="386969"/>
            <a:ext cx="5099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Meet</a:t>
            </a:r>
            <a:r>
              <a:rPr spc="-6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lang="en-US" spc="-80" dirty="0"/>
              <a:t>UCI AQ</a:t>
            </a:r>
            <a:r>
              <a:rPr spc="-60" dirty="0"/>
              <a:t> </a:t>
            </a:r>
            <a:r>
              <a:rPr spc="-555" dirty="0"/>
              <a:t>T</a:t>
            </a:r>
            <a:r>
              <a:rPr spc="10" dirty="0"/>
              <a:t>e</a:t>
            </a:r>
            <a:r>
              <a:rPr spc="5" dirty="0"/>
              <a:t>a</a:t>
            </a:r>
            <a:r>
              <a:rPr spc="10" dirty="0"/>
              <a:t>m!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48000" y="2007607"/>
            <a:ext cx="3250809" cy="225959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rgbClr val="585858"/>
                </a:solidFill>
                <a:latin typeface="Segoe UI"/>
                <a:cs typeface="Segoe UI"/>
              </a:rPr>
              <a:t>Rodrigo Franco</a:t>
            </a:r>
            <a:endParaRPr sz="1800" dirty="0">
              <a:latin typeface="Segoe UI"/>
              <a:cs typeface="Segoe UI"/>
            </a:endParaRPr>
          </a:p>
          <a:p>
            <a:pPr marL="652780" marR="899794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Home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Country: </a:t>
            </a:r>
            <a:r>
              <a:rPr lang="en-US" sz="1800" spc="-10" dirty="0">
                <a:solidFill>
                  <a:srgbClr val="585858"/>
                </a:solidFill>
                <a:latin typeface="Segoe UI"/>
                <a:cs typeface="Segoe UI"/>
              </a:rPr>
              <a:t>Paraguay</a:t>
            </a:r>
            <a:endParaRPr sz="1800" dirty="0">
              <a:latin typeface="Segoe UI"/>
              <a:cs typeface="Segoe UI"/>
            </a:endParaRPr>
          </a:p>
          <a:p>
            <a:pPr marL="652780" marR="524510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spc="-15" dirty="0">
                <a:solidFill>
                  <a:srgbClr val="585858"/>
                </a:solidFill>
                <a:latin typeface="Segoe UI"/>
                <a:cs typeface="Segoe UI"/>
              </a:rPr>
              <a:t>Post-</a:t>
            </a:r>
            <a:r>
              <a:rPr lang="en-US" spc="-20" dirty="0">
                <a:solidFill>
                  <a:srgbClr val="585858"/>
                </a:solidFill>
                <a:latin typeface="Segoe UI"/>
                <a:cs typeface="Segoe UI"/>
              </a:rPr>
              <a:t>Ironhack Industry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: Consulting</a:t>
            </a:r>
            <a:endParaRPr sz="1800" dirty="0">
              <a:latin typeface="Segoe UI"/>
              <a:cs typeface="Segoe UI"/>
            </a:endParaRPr>
          </a:p>
          <a:p>
            <a:pPr marL="652780" marR="5080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Programming</a:t>
            </a:r>
            <a:r>
              <a:rPr sz="1800" spc="-6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language: </a:t>
            </a:r>
            <a:r>
              <a:rPr lang="en-US" spc="-50" dirty="0">
                <a:solidFill>
                  <a:srgbClr val="585858"/>
                </a:solidFill>
                <a:latin typeface="Segoe UI"/>
                <a:cs typeface="Segoe UI"/>
              </a:rPr>
              <a:t>Python</a:t>
            </a:r>
            <a:endParaRPr sz="1800" dirty="0">
              <a:latin typeface="Segoe UI"/>
              <a:cs typeface="Segoe U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pic>
        <p:nvPicPr>
          <p:cNvPr id="17" name="Picture 16" descr="A person standing in front of a brown wall&#10;&#10;Description automatically generated with medium confidence">
            <a:extLst>
              <a:ext uri="{FF2B5EF4-FFF2-40B4-BE49-F238E27FC236}">
                <a16:creationId xmlns:a16="http://schemas.microsoft.com/office/drawing/2014/main" id="{F52902DF-BDED-2950-DB10-FAC20E23B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3" y="2031536"/>
            <a:ext cx="2324753" cy="2412353"/>
          </a:xfrm>
          <a:prstGeom prst="rect">
            <a:avLst/>
          </a:prstGeom>
        </p:spPr>
      </p:pic>
      <p:pic>
        <p:nvPicPr>
          <p:cNvPr id="19" name="Picture 18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6E561570-984C-5A42-29E5-2721AD8EF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79" y="2031536"/>
            <a:ext cx="2193610" cy="2426868"/>
          </a:xfrm>
          <a:prstGeom prst="rect">
            <a:avLst/>
          </a:prstGeom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47E087C4-4463-8EA6-D33E-8E0FA5ECA175}"/>
              </a:ext>
            </a:extLst>
          </p:cNvPr>
          <p:cNvSpPr txBox="1"/>
          <p:nvPr/>
        </p:nvSpPr>
        <p:spPr>
          <a:xfrm>
            <a:off x="8762290" y="2035408"/>
            <a:ext cx="3250809" cy="253659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rgbClr val="585858"/>
                </a:solidFill>
                <a:latin typeface="Segoe UI"/>
                <a:cs typeface="Segoe UI"/>
              </a:rPr>
              <a:t>Gunnar David</a:t>
            </a:r>
            <a:endParaRPr sz="1800" dirty="0">
              <a:latin typeface="Segoe UI"/>
              <a:cs typeface="Segoe UI"/>
            </a:endParaRPr>
          </a:p>
          <a:p>
            <a:pPr marL="652780" marR="899794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Home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Country: </a:t>
            </a:r>
            <a:r>
              <a:rPr lang="en-US" sz="1800" spc="-10" dirty="0">
                <a:solidFill>
                  <a:srgbClr val="585858"/>
                </a:solidFill>
                <a:latin typeface="Segoe UI"/>
                <a:cs typeface="Segoe UI"/>
              </a:rPr>
              <a:t>Germany</a:t>
            </a:r>
            <a:endParaRPr sz="1800" dirty="0">
              <a:latin typeface="Segoe UI"/>
              <a:cs typeface="Segoe UI"/>
            </a:endParaRPr>
          </a:p>
          <a:p>
            <a:pPr marL="652780" marR="524510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spc="-15" dirty="0">
                <a:solidFill>
                  <a:srgbClr val="585858"/>
                </a:solidFill>
                <a:latin typeface="Segoe UI"/>
                <a:cs typeface="Segoe UI"/>
              </a:rPr>
              <a:t>Post-</a:t>
            </a:r>
            <a:r>
              <a:rPr lang="en-US" spc="-20" dirty="0">
                <a:solidFill>
                  <a:srgbClr val="585858"/>
                </a:solidFill>
                <a:latin typeface="Segoe UI"/>
                <a:cs typeface="Segoe UI"/>
              </a:rPr>
              <a:t>Ironhack</a:t>
            </a:r>
            <a:r>
              <a:rPr sz="1800" spc="-9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Industry: Consulting</a:t>
            </a:r>
            <a:endParaRPr sz="1800" dirty="0">
              <a:latin typeface="Segoe UI"/>
              <a:cs typeface="Segoe UI"/>
            </a:endParaRPr>
          </a:p>
          <a:p>
            <a:pPr marL="652780" marR="5080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Programming</a:t>
            </a:r>
            <a:r>
              <a:rPr sz="1800" spc="-6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language: </a:t>
            </a:r>
            <a:r>
              <a:rPr lang="en-US" spc="-50" dirty="0">
                <a:solidFill>
                  <a:srgbClr val="585858"/>
                </a:solidFill>
                <a:latin typeface="Segoe UI"/>
                <a:cs typeface="Segoe UI"/>
              </a:rPr>
              <a:t>Python, R, JavaScript, HTML5 &amp; CSS3</a:t>
            </a:r>
            <a:endParaRPr sz="180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31524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300" y="398398"/>
            <a:ext cx="11336020" cy="8940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</a:pPr>
            <a:r>
              <a:rPr sz="3000" dirty="0"/>
              <a:t>Regression</a:t>
            </a:r>
            <a:r>
              <a:rPr sz="3000" spc="-65" dirty="0"/>
              <a:t> </a:t>
            </a:r>
            <a:r>
              <a:rPr sz="3000" dirty="0"/>
              <a:t>results</a:t>
            </a:r>
            <a:r>
              <a:rPr sz="3000" spc="-55" dirty="0"/>
              <a:t> </a:t>
            </a:r>
            <a:r>
              <a:rPr sz="3000" dirty="0"/>
              <a:t>for</a:t>
            </a:r>
            <a:r>
              <a:rPr sz="3000" spc="-40" dirty="0"/>
              <a:t> </a:t>
            </a:r>
            <a:r>
              <a:rPr sz="3000" dirty="0"/>
              <a:t>8</a:t>
            </a:r>
            <a:r>
              <a:rPr sz="3000" spc="-35" dirty="0"/>
              <a:t> </a:t>
            </a:r>
            <a:r>
              <a:rPr sz="3000" dirty="0"/>
              <a:t>out</a:t>
            </a:r>
            <a:r>
              <a:rPr sz="3000" spc="-45" dirty="0"/>
              <a:t> </a:t>
            </a:r>
            <a:r>
              <a:rPr sz="3000" dirty="0"/>
              <a:t>of</a:t>
            </a:r>
            <a:r>
              <a:rPr sz="3000" spc="-35" dirty="0"/>
              <a:t> </a:t>
            </a:r>
            <a:r>
              <a:rPr sz="3000" dirty="0"/>
              <a:t>the</a:t>
            </a:r>
            <a:r>
              <a:rPr sz="3000" spc="-50" dirty="0"/>
              <a:t> </a:t>
            </a:r>
            <a:r>
              <a:rPr sz="3000" dirty="0"/>
              <a:t>40</a:t>
            </a:r>
            <a:r>
              <a:rPr sz="3000" spc="-30" dirty="0"/>
              <a:t> </a:t>
            </a:r>
            <a:r>
              <a:rPr sz="3000" dirty="0"/>
              <a:t>products</a:t>
            </a:r>
            <a:r>
              <a:rPr sz="3000" spc="-50" dirty="0"/>
              <a:t> </a:t>
            </a:r>
            <a:r>
              <a:rPr sz="3000" dirty="0"/>
              <a:t>examined</a:t>
            </a:r>
            <a:r>
              <a:rPr sz="3000" spc="-50" dirty="0"/>
              <a:t> </a:t>
            </a:r>
            <a:r>
              <a:rPr sz="3000" spc="-10" dirty="0"/>
              <a:t>demonstrated </a:t>
            </a:r>
            <a:r>
              <a:rPr sz="3000" dirty="0"/>
              <a:t>non-significant</a:t>
            </a:r>
            <a:r>
              <a:rPr sz="3000" spc="-30" dirty="0"/>
              <a:t> </a:t>
            </a:r>
            <a:r>
              <a:rPr sz="3000" dirty="0"/>
              <a:t>price</a:t>
            </a:r>
            <a:r>
              <a:rPr sz="3000" spc="-25" dirty="0"/>
              <a:t> </a:t>
            </a:r>
            <a:r>
              <a:rPr sz="3000" dirty="0"/>
              <a:t>elasticity</a:t>
            </a:r>
            <a:r>
              <a:rPr sz="3000" spc="-15" dirty="0"/>
              <a:t> </a:t>
            </a:r>
            <a:r>
              <a:rPr sz="3000" dirty="0"/>
              <a:t>coefficient</a:t>
            </a:r>
            <a:r>
              <a:rPr sz="3000" spc="-30" dirty="0"/>
              <a:t> </a:t>
            </a:r>
            <a:r>
              <a:rPr sz="3000" dirty="0"/>
              <a:t>(but</a:t>
            </a:r>
            <a:r>
              <a:rPr sz="3000" spc="-25" dirty="0"/>
              <a:t> </a:t>
            </a:r>
            <a:r>
              <a:rPr sz="3000" dirty="0"/>
              <a:t>significant</a:t>
            </a:r>
            <a:r>
              <a:rPr sz="3000" spc="-30" dirty="0"/>
              <a:t> </a:t>
            </a:r>
            <a:r>
              <a:rPr sz="3000" dirty="0"/>
              <a:t>coef</a:t>
            </a:r>
            <a:r>
              <a:rPr sz="3000" spc="-10" dirty="0"/>
              <a:t> </a:t>
            </a:r>
            <a:r>
              <a:rPr sz="3000" dirty="0"/>
              <a:t>for</a:t>
            </a:r>
            <a:r>
              <a:rPr sz="3000" spc="-20" dirty="0"/>
              <a:t> TDP)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73943" y="3530043"/>
            <a:ext cx="5006340" cy="2256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39190">
              <a:lnSpc>
                <a:spcPct val="135500"/>
              </a:lnSpc>
              <a:spcBef>
                <a:spcPts val="95"/>
              </a:spcBef>
            </a:pPr>
            <a:r>
              <a:rPr sz="1350" dirty="0">
                <a:latin typeface="Segoe UI"/>
                <a:cs typeface="Segoe UI"/>
              </a:rPr>
              <a:t>EIGENMARKE</a:t>
            </a:r>
            <a:r>
              <a:rPr sz="1350" spc="-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DIVERSE</a:t>
            </a:r>
            <a:r>
              <a:rPr sz="1350" spc="-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24</a:t>
            </a:r>
            <a:r>
              <a:rPr sz="1350" spc="2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ST</a:t>
            </a:r>
            <a:r>
              <a:rPr sz="1350" spc="-3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+</a:t>
            </a:r>
            <a:r>
              <a:rPr sz="1350" spc="30" dirty="0">
                <a:latin typeface="Segoe UI"/>
                <a:cs typeface="Segoe UI"/>
              </a:rPr>
              <a:t> </a:t>
            </a:r>
            <a:r>
              <a:rPr sz="1350" spc="-10" dirty="0">
                <a:latin typeface="Segoe UI"/>
                <a:cs typeface="Segoe UI"/>
              </a:rPr>
              <a:t>FINGERPFLASTER </a:t>
            </a:r>
            <a:r>
              <a:rPr sz="1350" dirty="0">
                <a:latin typeface="Segoe UI"/>
                <a:cs typeface="Segoe UI"/>
              </a:rPr>
              <a:t>EIGENMARKE</a:t>
            </a:r>
            <a:r>
              <a:rPr sz="1350" spc="-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DIVERSE</a:t>
            </a:r>
            <a:r>
              <a:rPr sz="1350" spc="-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10</a:t>
            </a:r>
            <a:r>
              <a:rPr sz="1350" spc="2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ST</a:t>
            </a:r>
            <a:r>
              <a:rPr sz="1350" spc="-3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+</a:t>
            </a:r>
            <a:r>
              <a:rPr sz="1350" spc="30" dirty="0">
                <a:latin typeface="Segoe UI"/>
                <a:cs typeface="Segoe UI"/>
              </a:rPr>
              <a:t> </a:t>
            </a:r>
            <a:r>
              <a:rPr sz="1350" spc="-10" dirty="0">
                <a:latin typeface="Segoe UI"/>
                <a:cs typeface="Segoe UI"/>
              </a:rPr>
              <a:t>FINGERPFLASTER </a:t>
            </a:r>
            <a:r>
              <a:rPr sz="1350" dirty="0">
                <a:latin typeface="Segoe UI"/>
                <a:cs typeface="Segoe UI"/>
              </a:rPr>
              <a:t>EIGENMARKE</a:t>
            </a:r>
            <a:r>
              <a:rPr sz="1350" spc="-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DIVERSE</a:t>
            </a:r>
            <a:r>
              <a:rPr sz="1350" spc="-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28</a:t>
            </a:r>
            <a:r>
              <a:rPr sz="1350" spc="2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ST</a:t>
            </a:r>
            <a:r>
              <a:rPr sz="1350" spc="-3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+</a:t>
            </a:r>
            <a:r>
              <a:rPr sz="1350" spc="30" dirty="0">
                <a:latin typeface="Segoe UI"/>
                <a:cs typeface="Segoe UI"/>
              </a:rPr>
              <a:t> </a:t>
            </a:r>
            <a:r>
              <a:rPr sz="1350" spc="-10" dirty="0">
                <a:latin typeface="Segoe UI"/>
                <a:cs typeface="Segoe UI"/>
              </a:rPr>
              <a:t>FINGERPFLASTER </a:t>
            </a:r>
            <a:r>
              <a:rPr sz="1350" dirty="0">
                <a:latin typeface="Segoe UI"/>
                <a:cs typeface="Segoe UI"/>
              </a:rPr>
              <a:t>EIGENMARKE</a:t>
            </a:r>
            <a:r>
              <a:rPr sz="1350" spc="-2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6</a:t>
            </a:r>
            <a:r>
              <a:rPr sz="1350" spc="1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CM</a:t>
            </a:r>
            <a:r>
              <a:rPr sz="1350" spc="-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X</a:t>
            </a:r>
            <a:r>
              <a:rPr sz="1350" spc="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10</a:t>
            </a:r>
            <a:r>
              <a:rPr sz="1350" spc="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CM</a:t>
            </a:r>
            <a:r>
              <a:rPr sz="1350" spc="-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20</a:t>
            </a:r>
            <a:r>
              <a:rPr sz="1350" spc="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ST</a:t>
            </a:r>
            <a:r>
              <a:rPr sz="1350" spc="-4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+</a:t>
            </a:r>
            <a:r>
              <a:rPr sz="1350" spc="15" dirty="0">
                <a:latin typeface="Segoe UI"/>
                <a:cs typeface="Segoe UI"/>
              </a:rPr>
              <a:t> </a:t>
            </a:r>
            <a:r>
              <a:rPr sz="1350" spc="-10" dirty="0">
                <a:latin typeface="Segoe UI"/>
                <a:cs typeface="Segoe UI"/>
              </a:rPr>
              <a:t>METERWARE</a:t>
            </a:r>
            <a:endParaRPr sz="1350">
              <a:latin typeface="Segoe UI"/>
              <a:cs typeface="Segoe UI"/>
            </a:endParaRPr>
          </a:p>
          <a:p>
            <a:pPr marL="12700" marR="5080">
              <a:lnSpc>
                <a:spcPct val="135500"/>
              </a:lnSpc>
            </a:pPr>
            <a:r>
              <a:rPr sz="1350" dirty="0">
                <a:latin typeface="Segoe UI"/>
                <a:cs typeface="Segoe UI"/>
              </a:rPr>
              <a:t>HANSAPLAST</a:t>
            </a:r>
            <a:r>
              <a:rPr sz="1350" spc="-2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SPRUEHPFLASTER</a:t>
            </a:r>
            <a:r>
              <a:rPr sz="1350" spc="2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SPRAY</a:t>
            </a:r>
            <a:r>
              <a:rPr sz="1350" spc="1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1</a:t>
            </a:r>
            <a:r>
              <a:rPr sz="1350" spc="3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ST</a:t>
            </a:r>
            <a:r>
              <a:rPr sz="1350" spc="-2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+</a:t>
            </a:r>
            <a:r>
              <a:rPr sz="1350" spc="40" dirty="0">
                <a:latin typeface="Segoe UI"/>
                <a:cs typeface="Segoe UI"/>
              </a:rPr>
              <a:t> </a:t>
            </a:r>
            <a:r>
              <a:rPr sz="1350" spc="-10" dirty="0">
                <a:latin typeface="Segoe UI"/>
                <a:cs typeface="Segoe UI"/>
              </a:rPr>
              <a:t>SPRUEHPFLASTER </a:t>
            </a:r>
            <a:r>
              <a:rPr sz="1350" dirty="0">
                <a:latin typeface="Segoe UI"/>
                <a:cs typeface="Segoe UI"/>
              </a:rPr>
              <a:t>HANSAPLAST</a:t>
            </a:r>
            <a:r>
              <a:rPr sz="1350" spc="-4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SENSITIVE</a:t>
            </a:r>
            <a:r>
              <a:rPr sz="1350" spc="-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PFLASTER XXL</a:t>
            </a:r>
            <a:r>
              <a:rPr sz="1350" spc="-3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5</a:t>
            </a:r>
            <a:r>
              <a:rPr sz="1350" spc="1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ST</a:t>
            </a:r>
            <a:r>
              <a:rPr sz="1350" spc="-4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+</a:t>
            </a:r>
            <a:r>
              <a:rPr sz="1350" spc="25" dirty="0">
                <a:latin typeface="Segoe UI"/>
                <a:cs typeface="Segoe UI"/>
              </a:rPr>
              <a:t> </a:t>
            </a:r>
            <a:r>
              <a:rPr sz="1350" spc="-10" dirty="0">
                <a:latin typeface="Segoe UI"/>
                <a:cs typeface="Segoe UI"/>
              </a:rPr>
              <a:t>XL/XXL </a:t>
            </a:r>
            <a:r>
              <a:rPr sz="1350" dirty="0">
                <a:latin typeface="Segoe UI"/>
                <a:cs typeface="Segoe UI"/>
              </a:rPr>
              <a:t>HANSAPLAST</a:t>
            </a:r>
            <a:r>
              <a:rPr sz="1350" spc="-3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UNIVERSAL</a:t>
            </a:r>
            <a:r>
              <a:rPr sz="1350" spc="-2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STRIPS</a:t>
            </a:r>
            <a:r>
              <a:rPr sz="1350" spc="3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UNIVERSAL</a:t>
            </a:r>
            <a:r>
              <a:rPr sz="1350" spc="-2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40</a:t>
            </a:r>
            <a:r>
              <a:rPr sz="1350" spc="2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ST</a:t>
            </a:r>
            <a:r>
              <a:rPr sz="1350" spc="-2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+</a:t>
            </a:r>
            <a:r>
              <a:rPr sz="1350" spc="35" dirty="0">
                <a:latin typeface="Segoe UI"/>
                <a:cs typeface="Segoe UI"/>
              </a:rPr>
              <a:t> </a:t>
            </a:r>
            <a:r>
              <a:rPr sz="1350" spc="-10" dirty="0">
                <a:latin typeface="Segoe UI"/>
                <a:cs typeface="Segoe UI"/>
              </a:rPr>
              <a:t>STRIPS </a:t>
            </a:r>
            <a:r>
              <a:rPr sz="1350" dirty="0">
                <a:latin typeface="Segoe UI"/>
                <a:cs typeface="Segoe UI"/>
              </a:rPr>
              <a:t>FIGO</a:t>
            </a:r>
            <a:r>
              <a:rPr sz="1350" spc="-1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ERSTE</a:t>
            </a:r>
            <a:r>
              <a:rPr sz="1350" spc="-1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HILFE</a:t>
            </a:r>
            <a:r>
              <a:rPr sz="1350" spc="-1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WUNDPFLASTER DIVERSE</a:t>
            </a:r>
            <a:r>
              <a:rPr sz="1350" spc="-15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36</a:t>
            </a:r>
            <a:r>
              <a:rPr sz="1350" spc="10" dirty="0">
                <a:latin typeface="Segoe UI"/>
                <a:cs typeface="Segoe UI"/>
              </a:rPr>
              <a:t> </a:t>
            </a:r>
            <a:r>
              <a:rPr sz="1350" dirty="0">
                <a:latin typeface="Segoe UI"/>
                <a:cs typeface="Segoe UI"/>
              </a:rPr>
              <a:t>ST+</a:t>
            </a:r>
            <a:r>
              <a:rPr sz="1350" spc="20" dirty="0">
                <a:latin typeface="Segoe UI"/>
                <a:cs typeface="Segoe UI"/>
              </a:rPr>
              <a:t> </a:t>
            </a:r>
            <a:r>
              <a:rPr sz="1350" spc="-10" dirty="0">
                <a:latin typeface="Segoe UI"/>
                <a:cs typeface="Segoe UI"/>
              </a:rPr>
              <a:t>STRIPS</a:t>
            </a:r>
            <a:endParaRPr sz="1350">
              <a:latin typeface="Segoe UI"/>
              <a:cs typeface="Segoe U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57306" y="2176567"/>
            <a:ext cx="760730" cy="706755"/>
            <a:chOff x="8657306" y="2176567"/>
            <a:chExt cx="760730" cy="706755"/>
          </a:xfrm>
        </p:grpSpPr>
        <p:sp>
          <p:nvSpPr>
            <p:cNvPr id="5" name="object 5"/>
            <p:cNvSpPr/>
            <p:nvPr/>
          </p:nvSpPr>
          <p:spPr>
            <a:xfrm>
              <a:off x="9048511" y="2256075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5" h="137794">
                  <a:moveTo>
                    <a:pt x="69122" y="137212"/>
                  </a:moveTo>
                  <a:lnTo>
                    <a:pt x="1040" y="137212"/>
                  </a:lnTo>
                  <a:lnTo>
                    <a:pt x="0" y="97978"/>
                  </a:lnTo>
                  <a:lnTo>
                    <a:pt x="10517" y="61057"/>
                  </a:lnTo>
                  <a:lnTo>
                    <a:pt x="31469" y="28919"/>
                  </a:lnTo>
                  <a:lnTo>
                    <a:pt x="61728" y="4032"/>
                  </a:lnTo>
                  <a:lnTo>
                    <a:pt x="69122" y="0"/>
                  </a:lnTo>
                  <a:lnTo>
                    <a:pt x="69122" y="137212"/>
                  </a:lnTo>
                  <a:close/>
                </a:path>
              </a:pathLst>
            </a:custGeom>
            <a:solidFill>
              <a:srgbClr val="A8A8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8090" y="2421555"/>
              <a:ext cx="181652" cy="766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01558" y="2176567"/>
              <a:ext cx="165735" cy="217170"/>
            </a:xfrm>
            <a:custGeom>
              <a:avLst/>
              <a:gdLst/>
              <a:ahLst/>
              <a:cxnLst/>
              <a:rect l="l" t="t" r="r" b="b"/>
              <a:pathLst>
                <a:path w="165734" h="217169">
                  <a:moveTo>
                    <a:pt x="53088" y="216720"/>
                  </a:moveTo>
                  <a:lnTo>
                    <a:pt x="0" y="216720"/>
                  </a:lnTo>
                  <a:lnTo>
                    <a:pt x="0" y="0"/>
                  </a:lnTo>
                  <a:lnTo>
                    <a:pt x="165296" y="0"/>
                  </a:lnTo>
                  <a:lnTo>
                    <a:pt x="163906" y="782"/>
                  </a:lnTo>
                  <a:lnTo>
                    <a:pt x="162468" y="1479"/>
                  </a:lnTo>
                  <a:lnTo>
                    <a:pt x="161087" y="2289"/>
                  </a:lnTo>
                  <a:lnTo>
                    <a:pt x="126861" y="28267"/>
                  </a:lnTo>
                  <a:lnTo>
                    <a:pt x="28183" y="28267"/>
                  </a:lnTo>
                  <a:lnTo>
                    <a:pt x="28183" y="65958"/>
                  </a:lnTo>
                  <a:lnTo>
                    <a:pt x="93182" y="65958"/>
                  </a:lnTo>
                  <a:lnTo>
                    <a:pt x="88234" y="71925"/>
                  </a:lnTo>
                  <a:lnTo>
                    <a:pt x="65741" y="116582"/>
                  </a:lnTo>
                  <a:lnTo>
                    <a:pt x="53728" y="165438"/>
                  </a:lnTo>
                  <a:lnTo>
                    <a:pt x="53088" y="216720"/>
                  </a:lnTo>
                  <a:close/>
                </a:path>
                <a:path w="165734" h="217169">
                  <a:moveTo>
                    <a:pt x="93182" y="65958"/>
                  </a:moveTo>
                  <a:lnTo>
                    <a:pt x="65761" y="65958"/>
                  </a:lnTo>
                  <a:lnTo>
                    <a:pt x="65761" y="28267"/>
                  </a:lnTo>
                  <a:lnTo>
                    <a:pt x="126861" y="28267"/>
                  </a:lnTo>
                  <a:lnTo>
                    <a:pt x="120314" y="33237"/>
                  </a:lnTo>
                  <a:lnTo>
                    <a:pt x="93182" y="65958"/>
                  </a:lnTo>
                  <a:close/>
                </a:path>
              </a:pathLst>
            </a:custGeom>
            <a:solidFill>
              <a:srgbClr val="A8A8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688" y="2532365"/>
              <a:ext cx="216074" cy="1059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5817" y="2666543"/>
              <a:ext cx="206679" cy="2167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57298" y="2667101"/>
              <a:ext cx="460375" cy="216535"/>
            </a:xfrm>
            <a:custGeom>
              <a:avLst/>
              <a:gdLst/>
              <a:ahLst/>
              <a:cxnLst/>
              <a:rect l="l" t="t" r="r" b="b"/>
              <a:pathLst>
                <a:path w="460375" h="216535">
                  <a:moveTo>
                    <a:pt x="216077" y="0"/>
                  </a:moveTo>
                  <a:lnTo>
                    <a:pt x="65760" y="0"/>
                  </a:lnTo>
                  <a:lnTo>
                    <a:pt x="65760" y="27990"/>
                  </a:lnTo>
                  <a:lnTo>
                    <a:pt x="65760" y="64871"/>
                  </a:lnTo>
                  <a:lnTo>
                    <a:pt x="28181" y="64871"/>
                  </a:lnTo>
                  <a:lnTo>
                    <a:pt x="28181" y="27990"/>
                  </a:lnTo>
                  <a:lnTo>
                    <a:pt x="65760" y="27990"/>
                  </a:lnTo>
                  <a:lnTo>
                    <a:pt x="65760" y="0"/>
                  </a:lnTo>
                  <a:lnTo>
                    <a:pt x="0" y="0"/>
                  </a:lnTo>
                  <a:lnTo>
                    <a:pt x="0" y="27990"/>
                  </a:lnTo>
                  <a:lnTo>
                    <a:pt x="0" y="64871"/>
                  </a:lnTo>
                  <a:lnTo>
                    <a:pt x="0" y="216230"/>
                  </a:lnTo>
                  <a:lnTo>
                    <a:pt x="216077" y="216230"/>
                  </a:lnTo>
                  <a:lnTo>
                    <a:pt x="216077" y="65405"/>
                  </a:lnTo>
                  <a:lnTo>
                    <a:pt x="216077" y="64871"/>
                  </a:lnTo>
                  <a:lnTo>
                    <a:pt x="216077" y="27990"/>
                  </a:lnTo>
                  <a:lnTo>
                    <a:pt x="216077" y="27711"/>
                  </a:lnTo>
                  <a:lnTo>
                    <a:pt x="216077" y="0"/>
                  </a:lnTo>
                  <a:close/>
                </a:path>
                <a:path w="460375" h="216535">
                  <a:moveTo>
                    <a:pt x="460336" y="0"/>
                  </a:moveTo>
                  <a:lnTo>
                    <a:pt x="310019" y="0"/>
                  </a:lnTo>
                  <a:lnTo>
                    <a:pt x="310019" y="27990"/>
                  </a:lnTo>
                  <a:lnTo>
                    <a:pt x="310019" y="64871"/>
                  </a:lnTo>
                  <a:lnTo>
                    <a:pt x="272440" y="64871"/>
                  </a:lnTo>
                  <a:lnTo>
                    <a:pt x="272440" y="27990"/>
                  </a:lnTo>
                  <a:lnTo>
                    <a:pt x="310019" y="27990"/>
                  </a:lnTo>
                  <a:lnTo>
                    <a:pt x="310019" y="0"/>
                  </a:lnTo>
                  <a:lnTo>
                    <a:pt x="244259" y="0"/>
                  </a:lnTo>
                  <a:lnTo>
                    <a:pt x="244259" y="27990"/>
                  </a:lnTo>
                  <a:lnTo>
                    <a:pt x="244259" y="64871"/>
                  </a:lnTo>
                  <a:lnTo>
                    <a:pt x="244259" y="216230"/>
                  </a:lnTo>
                  <a:lnTo>
                    <a:pt x="460336" y="216230"/>
                  </a:lnTo>
                  <a:lnTo>
                    <a:pt x="460336" y="65405"/>
                  </a:lnTo>
                  <a:lnTo>
                    <a:pt x="460336" y="64871"/>
                  </a:lnTo>
                  <a:lnTo>
                    <a:pt x="460336" y="27990"/>
                  </a:lnTo>
                  <a:lnTo>
                    <a:pt x="460336" y="27711"/>
                  </a:lnTo>
                  <a:lnTo>
                    <a:pt x="460336" y="0"/>
                  </a:lnTo>
                  <a:close/>
                </a:path>
              </a:pathLst>
            </a:custGeom>
            <a:solidFill>
              <a:srgbClr val="A8A8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9430" y="2421555"/>
              <a:ext cx="216074" cy="2167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981977" y="2176856"/>
              <a:ext cx="436245" cy="576580"/>
            </a:xfrm>
            <a:custGeom>
              <a:avLst/>
              <a:gdLst/>
              <a:ahLst/>
              <a:cxnLst/>
              <a:rect l="l" t="t" r="r" b="b"/>
              <a:pathLst>
                <a:path w="436245" h="576580">
                  <a:moveTo>
                    <a:pt x="176152" y="386468"/>
                  </a:moveTo>
                  <a:lnTo>
                    <a:pt x="131686" y="377234"/>
                  </a:lnTo>
                  <a:lnTo>
                    <a:pt x="90580" y="357881"/>
                  </a:lnTo>
                  <a:lnTo>
                    <a:pt x="54730" y="329042"/>
                  </a:lnTo>
                  <a:lnTo>
                    <a:pt x="26031" y="291350"/>
                  </a:lnTo>
                  <a:lnTo>
                    <a:pt x="8027" y="250420"/>
                  </a:lnTo>
                  <a:lnTo>
                    <a:pt x="0" y="207849"/>
                  </a:lnTo>
                  <a:lnTo>
                    <a:pt x="1535" y="165230"/>
                  </a:lnTo>
                  <a:lnTo>
                    <a:pt x="12220" y="124154"/>
                  </a:lnTo>
                  <a:lnTo>
                    <a:pt x="31639" y="86215"/>
                  </a:lnTo>
                  <a:lnTo>
                    <a:pt x="59378" y="53004"/>
                  </a:lnTo>
                  <a:lnTo>
                    <a:pt x="95024" y="26113"/>
                  </a:lnTo>
                  <a:lnTo>
                    <a:pt x="135836" y="8052"/>
                  </a:lnTo>
                  <a:lnTo>
                    <a:pt x="178282" y="0"/>
                  </a:lnTo>
                  <a:lnTo>
                    <a:pt x="220776" y="1540"/>
                  </a:lnTo>
                  <a:lnTo>
                    <a:pt x="261730" y="12257"/>
                  </a:lnTo>
                  <a:lnTo>
                    <a:pt x="299557" y="31736"/>
                  </a:lnTo>
                  <a:lnTo>
                    <a:pt x="307176" y="38138"/>
                  </a:lnTo>
                  <a:lnTo>
                    <a:pt x="208457" y="38138"/>
                  </a:lnTo>
                  <a:lnTo>
                    <a:pt x="160416" y="40743"/>
                  </a:lnTo>
                  <a:lnTo>
                    <a:pt x="113973" y="58885"/>
                  </a:lnTo>
                  <a:lnTo>
                    <a:pt x="75568" y="90749"/>
                  </a:lnTo>
                  <a:lnTo>
                    <a:pt x="49920" y="131575"/>
                  </a:lnTo>
                  <a:lnTo>
                    <a:pt x="37939" y="177842"/>
                  </a:lnTo>
                  <a:lnTo>
                    <a:pt x="40536" y="226027"/>
                  </a:lnTo>
                  <a:lnTo>
                    <a:pt x="58620" y="272609"/>
                  </a:lnTo>
                  <a:lnTo>
                    <a:pt x="90413" y="311082"/>
                  </a:lnTo>
                  <a:lnTo>
                    <a:pt x="131117" y="336782"/>
                  </a:lnTo>
                  <a:lnTo>
                    <a:pt x="177233" y="348798"/>
                  </a:lnTo>
                  <a:lnTo>
                    <a:pt x="313738" y="348798"/>
                  </a:lnTo>
                  <a:lnTo>
                    <a:pt x="327354" y="372046"/>
                  </a:lnTo>
                  <a:lnTo>
                    <a:pt x="267583" y="372046"/>
                  </a:lnTo>
                  <a:lnTo>
                    <a:pt x="222083" y="384949"/>
                  </a:lnTo>
                  <a:lnTo>
                    <a:pt x="176152" y="386468"/>
                  </a:lnTo>
                  <a:close/>
                </a:path>
                <a:path w="436245" h="576580">
                  <a:moveTo>
                    <a:pt x="313738" y="348798"/>
                  </a:moveTo>
                  <a:lnTo>
                    <a:pt x="177233" y="348798"/>
                  </a:lnTo>
                  <a:lnTo>
                    <a:pt x="225263" y="346216"/>
                  </a:lnTo>
                  <a:lnTo>
                    <a:pt x="271707" y="328127"/>
                  </a:lnTo>
                  <a:lnTo>
                    <a:pt x="310112" y="296259"/>
                  </a:lnTo>
                  <a:lnTo>
                    <a:pt x="335762" y="255432"/>
                  </a:lnTo>
                  <a:lnTo>
                    <a:pt x="347744" y="209167"/>
                  </a:lnTo>
                  <a:lnTo>
                    <a:pt x="345147" y="160984"/>
                  </a:lnTo>
                  <a:lnTo>
                    <a:pt x="327059" y="114403"/>
                  </a:lnTo>
                  <a:lnTo>
                    <a:pt x="295290" y="75882"/>
                  </a:lnTo>
                  <a:lnTo>
                    <a:pt x="254585" y="50156"/>
                  </a:lnTo>
                  <a:lnTo>
                    <a:pt x="208457" y="38138"/>
                  </a:lnTo>
                  <a:lnTo>
                    <a:pt x="307176" y="38138"/>
                  </a:lnTo>
                  <a:lnTo>
                    <a:pt x="332669" y="59560"/>
                  </a:lnTo>
                  <a:lnTo>
                    <a:pt x="359480" y="95313"/>
                  </a:lnTo>
                  <a:lnTo>
                    <a:pt x="378204" y="138770"/>
                  </a:lnTo>
                  <a:lnTo>
                    <a:pt x="385781" y="184157"/>
                  </a:lnTo>
                  <a:lnTo>
                    <a:pt x="382581" y="229518"/>
                  </a:lnTo>
                  <a:lnTo>
                    <a:pt x="368975" y="272896"/>
                  </a:lnTo>
                  <a:lnTo>
                    <a:pt x="345334" y="312335"/>
                  </a:lnTo>
                  <a:lnTo>
                    <a:pt x="312028" y="345879"/>
                  </a:lnTo>
                  <a:lnTo>
                    <a:pt x="313738" y="348798"/>
                  </a:lnTo>
                  <a:close/>
                </a:path>
                <a:path w="436245" h="576580">
                  <a:moveTo>
                    <a:pt x="396998" y="576058"/>
                  </a:moveTo>
                  <a:lnTo>
                    <a:pt x="351513" y="554458"/>
                  </a:lnTo>
                  <a:lnTo>
                    <a:pt x="293267" y="455050"/>
                  </a:lnTo>
                  <a:lnTo>
                    <a:pt x="287048" y="434050"/>
                  </a:lnTo>
                  <a:lnTo>
                    <a:pt x="287859" y="423122"/>
                  </a:lnTo>
                  <a:lnTo>
                    <a:pt x="291313" y="412563"/>
                  </a:lnTo>
                  <a:lnTo>
                    <a:pt x="267583" y="372046"/>
                  </a:lnTo>
                  <a:lnTo>
                    <a:pt x="327354" y="372046"/>
                  </a:lnTo>
                  <a:lnTo>
                    <a:pt x="335759" y="386396"/>
                  </a:lnTo>
                  <a:lnTo>
                    <a:pt x="346623" y="388518"/>
                  </a:lnTo>
                  <a:lnTo>
                    <a:pt x="430014" y="508203"/>
                  </a:lnTo>
                  <a:lnTo>
                    <a:pt x="435661" y="525126"/>
                  </a:lnTo>
                  <a:lnTo>
                    <a:pt x="434546" y="542336"/>
                  </a:lnTo>
                  <a:lnTo>
                    <a:pt x="427164" y="557913"/>
                  </a:lnTo>
                  <a:lnTo>
                    <a:pt x="414015" y="569940"/>
                  </a:lnTo>
                  <a:lnTo>
                    <a:pt x="396998" y="576058"/>
                  </a:lnTo>
                  <a:close/>
                </a:path>
              </a:pathLst>
            </a:custGeom>
            <a:solidFill>
              <a:srgbClr val="A8A8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842382" y="2140442"/>
            <a:ext cx="478790" cy="566420"/>
          </a:xfrm>
          <a:custGeom>
            <a:avLst/>
            <a:gdLst/>
            <a:ahLst/>
            <a:cxnLst/>
            <a:rect l="l" t="t" r="r" b="b"/>
            <a:pathLst>
              <a:path w="478789" h="566419">
                <a:moveTo>
                  <a:pt x="295852" y="566034"/>
                </a:moveTo>
                <a:lnTo>
                  <a:pt x="183118" y="566034"/>
                </a:lnTo>
                <a:lnTo>
                  <a:pt x="188887" y="513216"/>
                </a:lnTo>
                <a:lnTo>
                  <a:pt x="204943" y="463420"/>
                </a:lnTo>
                <a:lnTo>
                  <a:pt x="230486" y="418064"/>
                </a:lnTo>
                <a:lnTo>
                  <a:pt x="264719" y="378566"/>
                </a:lnTo>
                <a:lnTo>
                  <a:pt x="306843" y="346345"/>
                </a:lnTo>
                <a:lnTo>
                  <a:pt x="331740" y="325856"/>
                </a:lnTo>
                <a:lnTo>
                  <a:pt x="350441" y="300171"/>
                </a:lnTo>
                <a:lnTo>
                  <a:pt x="362206" y="270635"/>
                </a:lnTo>
                <a:lnTo>
                  <a:pt x="366292" y="238598"/>
                </a:lnTo>
                <a:lnTo>
                  <a:pt x="356329" y="189102"/>
                </a:lnTo>
                <a:lnTo>
                  <a:pt x="329158" y="148683"/>
                </a:lnTo>
                <a:lnTo>
                  <a:pt x="288857" y="121432"/>
                </a:lnTo>
                <a:lnTo>
                  <a:pt x="239503" y="111439"/>
                </a:lnTo>
                <a:lnTo>
                  <a:pt x="190157" y="121437"/>
                </a:lnTo>
                <a:lnTo>
                  <a:pt x="149862" y="148692"/>
                </a:lnTo>
                <a:lnTo>
                  <a:pt x="122695" y="189111"/>
                </a:lnTo>
                <a:lnTo>
                  <a:pt x="112734" y="238607"/>
                </a:lnTo>
                <a:lnTo>
                  <a:pt x="0" y="238607"/>
                </a:lnTo>
                <a:lnTo>
                  <a:pt x="5539" y="187893"/>
                </a:lnTo>
                <a:lnTo>
                  <a:pt x="21092" y="140761"/>
                </a:lnTo>
                <a:lnTo>
                  <a:pt x="45591" y="98409"/>
                </a:lnTo>
                <a:lnTo>
                  <a:pt x="77970" y="62037"/>
                </a:lnTo>
                <a:lnTo>
                  <a:pt x="117161" y="32843"/>
                </a:lnTo>
                <a:lnTo>
                  <a:pt x="162098" y="12024"/>
                </a:lnTo>
                <a:lnTo>
                  <a:pt x="211714" y="780"/>
                </a:lnTo>
                <a:lnTo>
                  <a:pt x="260233" y="0"/>
                </a:lnTo>
                <a:lnTo>
                  <a:pt x="306519" y="8662"/>
                </a:lnTo>
                <a:lnTo>
                  <a:pt x="349503" y="25921"/>
                </a:lnTo>
                <a:lnTo>
                  <a:pt x="388117" y="50928"/>
                </a:lnTo>
                <a:lnTo>
                  <a:pt x="421291" y="82837"/>
                </a:lnTo>
                <a:lnTo>
                  <a:pt x="447958" y="120800"/>
                </a:lnTo>
                <a:lnTo>
                  <a:pt x="467049" y="163969"/>
                </a:lnTo>
                <a:lnTo>
                  <a:pt x="477495" y="211498"/>
                </a:lnTo>
                <a:lnTo>
                  <a:pt x="478422" y="257067"/>
                </a:lnTo>
                <a:lnTo>
                  <a:pt x="470915" y="301214"/>
                </a:lnTo>
                <a:lnTo>
                  <a:pt x="455488" y="342864"/>
                </a:lnTo>
                <a:lnTo>
                  <a:pt x="432659" y="380939"/>
                </a:lnTo>
                <a:lnTo>
                  <a:pt x="402942" y="414363"/>
                </a:lnTo>
                <a:lnTo>
                  <a:pt x="366856" y="442060"/>
                </a:lnTo>
                <a:lnTo>
                  <a:pt x="337537" y="465351"/>
                </a:lnTo>
                <a:lnTo>
                  <a:pt x="315335" y="494818"/>
                </a:lnTo>
                <a:lnTo>
                  <a:pt x="301143" y="528899"/>
                </a:lnTo>
                <a:lnTo>
                  <a:pt x="295852" y="566034"/>
                </a:lnTo>
                <a:close/>
              </a:path>
            </a:pathLst>
          </a:custGeom>
          <a:solidFill>
            <a:srgbClr val="A8A8C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14762" y="2773223"/>
            <a:ext cx="137789" cy="13830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148387" y="3594802"/>
            <a:ext cx="43859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Results</a:t>
            </a:r>
            <a:r>
              <a:rPr sz="1800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for</a:t>
            </a:r>
            <a:r>
              <a:rPr sz="18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other</a:t>
            </a:r>
            <a:r>
              <a:rPr sz="1800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32</a:t>
            </a:r>
            <a:r>
              <a:rPr sz="18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products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had</a:t>
            </a:r>
            <a:r>
              <a:rPr sz="18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both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TDP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coefficient</a:t>
            </a:r>
            <a:r>
              <a:rPr sz="18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price elasticity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 coefficients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significant</a:t>
            </a:r>
            <a:r>
              <a:rPr sz="18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i.e.</a:t>
            </a:r>
            <a:r>
              <a:rPr sz="1800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demand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can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be</a:t>
            </a:r>
            <a:r>
              <a:rPr sz="1800" spc="-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explained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partially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by</a:t>
            </a:r>
            <a:r>
              <a:rPr sz="1800" spc="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changes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in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 price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299" y="398398"/>
            <a:ext cx="10931525" cy="8940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</a:pPr>
            <a:r>
              <a:rPr sz="3000" dirty="0"/>
              <a:t>Demand</a:t>
            </a:r>
            <a:r>
              <a:rPr sz="3000" spc="-35" dirty="0"/>
              <a:t> </a:t>
            </a:r>
            <a:r>
              <a:rPr sz="3000" dirty="0"/>
              <a:t>is</a:t>
            </a:r>
            <a:r>
              <a:rPr sz="3000" spc="-30" dirty="0"/>
              <a:t> </a:t>
            </a:r>
            <a:r>
              <a:rPr sz="3000" dirty="0"/>
              <a:t>more</a:t>
            </a:r>
            <a:r>
              <a:rPr sz="3000" spc="-30" dirty="0"/>
              <a:t> </a:t>
            </a:r>
            <a:r>
              <a:rPr sz="3000" dirty="0"/>
              <a:t>price</a:t>
            </a:r>
            <a:r>
              <a:rPr sz="3000" spc="-30" dirty="0"/>
              <a:t> </a:t>
            </a:r>
            <a:r>
              <a:rPr sz="3000" dirty="0"/>
              <a:t>elastic</a:t>
            </a:r>
            <a:r>
              <a:rPr sz="3000" spc="-20" dirty="0"/>
              <a:t> </a:t>
            </a:r>
            <a:r>
              <a:rPr sz="3000" dirty="0"/>
              <a:t>for</a:t>
            </a:r>
            <a:r>
              <a:rPr sz="3000" spc="-30" dirty="0"/>
              <a:t> </a:t>
            </a:r>
            <a:r>
              <a:rPr sz="3000" dirty="0"/>
              <a:t>BDF</a:t>
            </a:r>
            <a:r>
              <a:rPr sz="3000" spc="-10" dirty="0"/>
              <a:t> </a:t>
            </a:r>
            <a:r>
              <a:rPr sz="3000" dirty="0"/>
              <a:t>products</a:t>
            </a:r>
            <a:r>
              <a:rPr sz="3000" spc="-35" dirty="0"/>
              <a:t> </a:t>
            </a:r>
            <a:r>
              <a:rPr sz="3000" dirty="0"/>
              <a:t>(Hansaplast)</a:t>
            </a:r>
            <a:r>
              <a:rPr sz="3000" spc="-30" dirty="0"/>
              <a:t> </a:t>
            </a:r>
            <a:r>
              <a:rPr sz="3000" dirty="0"/>
              <a:t>and</a:t>
            </a:r>
            <a:r>
              <a:rPr sz="3000" spc="-25" dirty="0"/>
              <a:t> TDP </a:t>
            </a:r>
            <a:r>
              <a:rPr sz="3000" dirty="0"/>
              <a:t>is</a:t>
            </a:r>
            <a:r>
              <a:rPr sz="3000" spc="-25" dirty="0"/>
              <a:t> </a:t>
            </a:r>
            <a:r>
              <a:rPr sz="3000" dirty="0"/>
              <a:t>less</a:t>
            </a:r>
            <a:r>
              <a:rPr sz="3000" spc="-20" dirty="0"/>
              <a:t> </a:t>
            </a:r>
            <a:r>
              <a:rPr sz="3000" dirty="0"/>
              <a:t>impactful</a:t>
            </a:r>
            <a:r>
              <a:rPr sz="3000" spc="-20" dirty="0"/>
              <a:t> </a:t>
            </a:r>
            <a:r>
              <a:rPr sz="3000" dirty="0"/>
              <a:t>to</a:t>
            </a:r>
            <a:r>
              <a:rPr sz="3000" spc="-25" dirty="0"/>
              <a:t> </a:t>
            </a:r>
            <a:r>
              <a:rPr sz="3000" dirty="0"/>
              <a:t>BDF</a:t>
            </a:r>
            <a:r>
              <a:rPr sz="3000" spc="5" dirty="0"/>
              <a:t> </a:t>
            </a:r>
            <a:r>
              <a:rPr sz="3000" dirty="0"/>
              <a:t>products</a:t>
            </a:r>
            <a:r>
              <a:rPr sz="3000" spc="-25" dirty="0"/>
              <a:t> </a:t>
            </a:r>
            <a:r>
              <a:rPr sz="3000" dirty="0"/>
              <a:t>than</a:t>
            </a:r>
            <a:r>
              <a:rPr sz="3000" spc="-25" dirty="0"/>
              <a:t> </a:t>
            </a:r>
            <a:r>
              <a:rPr sz="3000" dirty="0"/>
              <a:t>to</a:t>
            </a:r>
            <a:r>
              <a:rPr sz="3000" spc="-10" dirty="0"/>
              <a:t> </a:t>
            </a:r>
            <a:r>
              <a:rPr sz="3000" dirty="0"/>
              <a:t>Private</a:t>
            </a:r>
            <a:r>
              <a:rPr sz="3000" spc="-10" dirty="0"/>
              <a:t> Labels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7729" y="2190836"/>
            <a:ext cx="7088920" cy="411379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84325" y="5184647"/>
            <a:ext cx="472440" cy="472440"/>
          </a:xfrm>
          <a:custGeom>
            <a:avLst/>
            <a:gdLst/>
            <a:ahLst/>
            <a:cxnLst/>
            <a:rect l="l" t="t" r="r" b="b"/>
            <a:pathLst>
              <a:path w="472440" h="472439">
                <a:moveTo>
                  <a:pt x="236220" y="0"/>
                </a:moveTo>
                <a:lnTo>
                  <a:pt x="188611" y="4799"/>
                </a:lnTo>
                <a:lnTo>
                  <a:pt x="144269" y="18564"/>
                </a:lnTo>
                <a:lnTo>
                  <a:pt x="104144" y="40344"/>
                </a:lnTo>
                <a:lnTo>
                  <a:pt x="69184" y="69189"/>
                </a:lnTo>
                <a:lnTo>
                  <a:pt x="40340" y="104149"/>
                </a:lnTo>
                <a:lnTo>
                  <a:pt x="18562" y="144275"/>
                </a:lnTo>
                <a:lnTo>
                  <a:pt x="4798" y="188615"/>
                </a:lnTo>
                <a:lnTo>
                  <a:pt x="0" y="236219"/>
                </a:lnTo>
                <a:lnTo>
                  <a:pt x="4798" y="283828"/>
                </a:lnTo>
                <a:lnTo>
                  <a:pt x="18562" y="328170"/>
                </a:lnTo>
                <a:lnTo>
                  <a:pt x="40340" y="368295"/>
                </a:lnTo>
                <a:lnTo>
                  <a:pt x="69184" y="403255"/>
                </a:lnTo>
                <a:lnTo>
                  <a:pt x="104144" y="432099"/>
                </a:lnTo>
                <a:lnTo>
                  <a:pt x="144269" y="453877"/>
                </a:lnTo>
                <a:lnTo>
                  <a:pt x="188611" y="467641"/>
                </a:lnTo>
                <a:lnTo>
                  <a:pt x="236220" y="472439"/>
                </a:lnTo>
                <a:lnTo>
                  <a:pt x="283824" y="467641"/>
                </a:lnTo>
                <a:lnTo>
                  <a:pt x="328164" y="453877"/>
                </a:lnTo>
                <a:lnTo>
                  <a:pt x="368290" y="432099"/>
                </a:lnTo>
                <a:lnTo>
                  <a:pt x="403250" y="403255"/>
                </a:lnTo>
                <a:lnTo>
                  <a:pt x="432095" y="368295"/>
                </a:lnTo>
                <a:lnTo>
                  <a:pt x="453875" y="328170"/>
                </a:lnTo>
                <a:lnTo>
                  <a:pt x="467640" y="283828"/>
                </a:lnTo>
                <a:lnTo>
                  <a:pt x="472440" y="236219"/>
                </a:lnTo>
                <a:lnTo>
                  <a:pt x="467640" y="188615"/>
                </a:lnTo>
                <a:lnTo>
                  <a:pt x="453875" y="144275"/>
                </a:lnTo>
                <a:lnTo>
                  <a:pt x="432095" y="104149"/>
                </a:lnTo>
                <a:lnTo>
                  <a:pt x="403250" y="69189"/>
                </a:lnTo>
                <a:lnTo>
                  <a:pt x="368290" y="40344"/>
                </a:lnTo>
                <a:lnTo>
                  <a:pt x="328164" y="18564"/>
                </a:lnTo>
                <a:lnTo>
                  <a:pt x="283824" y="4799"/>
                </a:lnTo>
                <a:lnTo>
                  <a:pt x="236220" y="0"/>
                </a:lnTo>
                <a:close/>
              </a:path>
            </a:pathLst>
          </a:custGeom>
          <a:solidFill>
            <a:srgbClr val="3375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65965" y="5187622"/>
            <a:ext cx="984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585858"/>
                </a:solidFill>
                <a:latin typeface="Segoe UI"/>
                <a:cs typeface="Segoe UI"/>
              </a:rPr>
              <a:t>Average </a:t>
            </a:r>
            <a:r>
              <a:rPr sz="1400" dirty="0">
                <a:solidFill>
                  <a:srgbClr val="585858"/>
                </a:solidFill>
                <a:latin typeface="Segoe UI"/>
                <a:cs typeface="Segoe UI"/>
              </a:rPr>
              <a:t>weekly</a:t>
            </a:r>
            <a:r>
              <a:rPr sz="1400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Segoe UI"/>
                <a:cs typeface="Segoe UI"/>
              </a:rPr>
              <a:t>sales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4483334" y="1756450"/>
            <a:ext cx="55118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Elasticity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TDP</a:t>
            </a:r>
            <a:r>
              <a:rPr sz="1600" b="1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coefficient</a:t>
            </a:r>
            <a:r>
              <a:rPr sz="16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for</a:t>
            </a:r>
            <a:r>
              <a:rPr sz="1600" b="1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all</a:t>
            </a:r>
            <a:r>
              <a:rPr sz="1600" b="1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40</a:t>
            </a:r>
            <a:r>
              <a:rPr sz="1600" b="1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products</a:t>
            </a:r>
            <a:r>
              <a:rPr sz="16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by</a:t>
            </a:r>
            <a:r>
              <a:rPr sz="1600" b="1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Segoe UI"/>
                <a:cs typeface="Segoe UI"/>
              </a:rPr>
              <a:t>brand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1903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550"/>
              </a:spcBef>
            </a:pPr>
            <a:r>
              <a:rPr sz="3300" dirty="0"/>
              <a:t>Quantity</a:t>
            </a:r>
            <a:r>
              <a:rPr sz="3300" spc="-65" dirty="0"/>
              <a:t> </a:t>
            </a:r>
            <a:r>
              <a:rPr sz="3300" dirty="0"/>
              <a:t>demanded</a:t>
            </a:r>
            <a:r>
              <a:rPr sz="3300" spc="-50" dirty="0"/>
              <a:t> </a:t>
            </a:r>
            <a:r>
              <a:rPr sz="3300" dirty="0"/>
              <a:t>for</a:t>
            </a:r>
            <a:r>
              <a:rPr sz="3300" spc="-40" dirty="0"/>
              <a:t> </a:t>
            </a:r>
            <a:r>
              <a:rPr sz="3300" dirty="0"/>
              <a:t>BDF</a:t>
            </a:r>
            <a:r>
              <a:rPr sz="3300" spc="-30" dirty="0"/>
              <a:t> </a:t>
            </a:r>
            <a:r>
              <a:rPr sz="3300" dirty="0"/>
              <a:t>products</a:t>
            </a:r>
            <a:r>
              <a:rPr sz="3300" spc="-50" dirty="0"/>
              <a:t> </a:t>
            </a:r>
            <a:r>
              <a:rPr sz="3300" dirty="0"/>
              <a:t>with</a:t>
            </a:r>
            <a:r>
              <a:rPr sz="3300" spc="-45" dirty="0"/>
              <a:t> </a:t>
            </a:r>
            <a:r>
              <a:rPr sz="3300" dirty="0"/>
              <a:t>larger</a:t>
            </a:r>
            <a:r>
              <a:rPr sz="3300" spc="-55" dirty="0"/>
              <a:t> </a:t>
            </a:r>
            <a:r>
              <a:rPr sz="3300" dirty="0"/>
              <a:t>sales</a:t>
            </a:r>
            <a:r>
              <a:rPr sz="3300" spc="-65" dirty="0"/>
              <a:t> </a:t>
            </a:r>
            <a:r>
              <a:rPr sz="3300" dirty="0"/>
              <a:t>was</a:t>
            </a:r>
            <a:r>
              <a:rPr sz="3300" spc="-45" dirty="0"/>
              <a:t> </a:t>
            </a:r>
            <a:r>
              <a:rPr sz="3300" spc="-20" dirty="0"/>
              <a:t>more </a:t>
            </a:r>
            <a:r>
              <a:rPr sz="3300" dirty="0"/>
              <a:t>sensitive</a:t>
            </a:r>
            <a:r>
              <a:rPr sz="3300" spc="-50" dirty="0"/>
              <a:t> </a:t>
            </a:r>
            <a:r>
              <a:rPr sz="3300" dirty="0"/>
              <a:t>to</a:t>
            </a:r>
            <a:r>
              <a:rPr sz="3300" spc="-25" dirty="0"/>
              <a:t> </a:t>
            </a:r>
            <a:r>
              <a:rPr sz="3300" dirty="0"/>
              <a:t>price</a:t>
            </a:r>
            <a:r>
              <a:rPr sz="3300" spc="-30" dirty="0"/>
              <a:t> </a:t>
            </a:r>
            <a:r>
              <a:rPr sz="3300" dirty="0"/>
              <a:t>and</a:t>
            </a:r>
            <a:r>
              <a:rPr sz="3300" spc="-30" dirty="0"/>
              <a:t> </a:t>
            </a:r>
            <a:r>
              <a:rPr sz="3300" dirty="0"/>
              <a:t>less</a:t>
            </a:r>
            <a:r>
              <a:rPr sz="3300" spc="-40" dirty="0"/>
              <a:t> </a:t>
            </a:r>
            <a:r>
              <a:rPr sz="3300" dirty="0"/>
              <a:t>impacted</a:t>
            </a:r>
            <a:r>
              <a:rPr sz="3300" spc="-40" dirty="0"/>
              <a:t> </a:t>
            </a:r>
            <a:r>
              <a:rPr sz="3300" dirty="0"/>
              <a:t>by</a:t>
            </a:r>
            <a:r>
              <a:rPr sz="3300" spc="-10" dirty="0"/>
              <a:t> </a:t>
            </a:r>
            <a:r>
              <a:rPr sz="3300" spc="-25" dirty="0"/>
              <a:t>TDP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8421" y="2120221"/>
            <a:ext cx="7830470" cy="437054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89253" y="5184647"/>
            <a:ext cx="472440" cy="472440"/>
          </a:xfrm>
          <a:custGeom>
            <a:avLst/>
            <a:gdLst/>
            <a:ahLst/>
            <a:cxnLst/>
            <a:rect l="l" t="t" r="r" b="b"/>
            <a:pathLst>
              <a:path w="472440" h="472439">
                <a:moveTo>
                  <a:pt x="236220" y="0"/>
                </a:moveTo>
                <a:lnTo>
                  <a:pt x="188611" y="4799"/>
                </a:lnTo>
                <a:lnTo>
                  <a:pt x="144269" y="18564"/>
                </a:lnTo>
                <a:lnTo>
                  <a:pt x="104144" y="40344"/>
                </a:lnTo>
                <a:lnTo>
                  <a:pt x="69184" y="69189"/>
                </a:lnTo>
                <a:lnTo>
                  <a:pt x="40340" y="104149"/>
                </a:lnTo>
                <a:lnTo>
                  <a:pt x="18562" y="144275"/>
                </a:lnTo>
                <a:lnTo>
                  <a:pt x="4798" y="188615"/>
                </a:lnTo>
                <a:lnTo>
                  <a:pt x="0" y="236219"/>
                </a:lnTo>
                <a:lnTo>
                  <a:pt x="4798" y="283828"/>
                </a:lnTo>
                <a:lnTo>
                  <a:pt x="18562" y="328170"/>
                </a:lnTo>
                <a:lnTo>
                  <a:pt x="40340" y="368295"/>
                </a:lnTo>
                <a:lnTo>
                  <a:pt x="69184" y="403255"/>
                </a:lnTo>
                <a:lnTo>
                  <a:pt x="104144" y="432099"/>
                </a:lnTo>
                <a:lnTo>
                  <a:pt x="144269" y="453877"/>
                </a:lnTo>
                <a:lnTo>
                  <a:pt x="188611" y="467641"/>
                </a:lnTo>
                <a:lnTo>
                  <a:pt x="236220" y="472439"/>
                </a:lnTo>
                <a:lnTo>
                  <a:pt x="283824" y="467641"/>
                </a:lnTo>
                <a:lnTo>
                  <a:pt x="328164" y="453877"/>
                </a:lnTo>
                <a:lnTo>
                  <a:pt x="368290" y="432099"/>
                </a:lnTo>
                <a:lnTo>
                  <a:pt x="403250" y="403255"/>
                </a:lnTo>
                <a:lnTo>
                  <a:pt x="432095" y="368295"/>
                </a:lnTo>
                <a:lnTo>
                  <a:pt x="453875" y="328170"/>
                </a:lnTo>
                <a:lnTo>
                  <a:pt x="467640" y="283828"/>
                </a:lnTo>
                <a:lnTo>
                  <a:pt x="472440" y="236219"/>
                </a:lnTo>
                <a:lnTo>
                  <a:pt x="467640" y="188615"/>
                </a:lnTo>
                <a:lnTo>
                  <a:pt x="453875" y="144275"/>
                </a:lnTo>
                <a:lnTo>
                  <a:pt x="432095" y="104149"/>
                </a:lnTo>
                <a:lnTo>
                  <a:pt x="403250" y="69189"/>
                </a:lnTo>
                <a:lnTo>
                  <a:pt x="368290" y="40344"/>
                </a:lnTo>
                <a:lnTo>
                  <a:pt x="328164" y="18564"/>
                </a:lnTo>
                <a:lnTo>
                  <a:pt x="283824" y="4799"/>
                </a:lnTo>
                <a:lnTo>
                  <a:pt x="236220" y="0"/>
                </a:lnTo>
                <a:close/>
              </a:path>
            </a:pathLst>
          </a:custGeom>
          <a:solidFill>
            <a:srgbClr val="AB90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0757" y="5187622"/>
            <a:ext cx="984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585858"/>
                </a:solidFill>
                <a:latin typeface="Segoe UI"/>
                <a:cs typeface="Segoe UI"/>
              </a:rPr>
              <a:t>Average </a:t>
            </a:r>
            <a:r>
              <a:rPr sz="1400" dirty="0">
                <a:solidFill>
                  <a:srgbClr val="585858"/>
                </a:solidFill>
                <a:latin typeface="Segoe UI"/>
                <a:cs typeface="Segoe UI"/>
              </a:rPr>
              <a:t>weekly</a:t>
            </a:r>
            <a:r>
              <a:rPr sz="1400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Segoe UI"/>
                <a:cs typeface="Segoe UI"/>
              </a:rPr>
              <a:t>sales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4144288" y="1773788"/>
            <a:ext cx="60585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Elasticity</a:t>
            </a:r>
            <a:r>
              <a:rPr sz="1600" b="1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600" b="1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TDP</a:t>
            </a:r>
            <a:r>
              <a:rPr sz="1600" b="1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coefficient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for</a:t>
            </a:r>
            <a:r>
              <a:rPr sz="1600" b="1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BDF</a:t>
            </a:r>
            <a:r>
              <a:rPr sz="1600" b="1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products</a:t>
            </a:r>
            <a:r>
              <a:rPr sz="1600" b="1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by</a:t>
            </a:r>
            <a:r>
              <a:rPr sz="1600" b="1" spc="-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Segoe UI"/>
                <a:cs typeface="Segoe UI"/>
              </a:rPr>
              <a:t>sub-segment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5448" y="4031869"/>
            <a:ext cx="5641975" cy="2704465"/>
            <a:chOff x="6005448" y="4031869"/>
            <a:chExt cx="5641975" cy="2704465"/>
          </a:xfrm>
        </p:grpSpPr>
        <p:sp>
          <p:nvSpPr>
            <p:cNvPr id="3" name="object 3"/>
            <p:cNvSpPr/>
            <p:nvPr/>
          </p:nvSpPr>
          <p:spPr>
            <a:xfrm>
              <a:off x="6011798" y="4038219"/>
              <a:ext cx="5629275" cy="2691765"/>
            </a:xfrm>
            <a:custGeom>
              <a:avLst/>
              <a:gdLst/>
              <a:ahLst/>
              <a:cxnLst/>
              <a:rect l="l" t="t" r="r" b="b"/>
              <a:pathLst>
                <a:path w="5629275" h="2691765">
                  <a:moveTo>
                    <a:pt x="5628894" y="0"/>
                  </a:moveTo>
                  <a:lnTo>
                    <a:pt x="0" y="0"/>
                  </a:lnTo>
                  <a:lnTo>
                    <a:pt x="0" y="2691383"/>
                  </a:lnTo>
                  <a:lnTo>
                    <a:pt x="5628894" y="2691383"/>
                  </a:lnTo>
                  <a:lnTo>
                    <a:pt x="5628894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1798" y="4038219"/>
              <a:ext cx="5629275" cy="2691765"/>
            </a:xfrm>
            <a:custGeom>
              <a:avLst/>
              <a:gdLst/>
              <a:ahLst/>
              <a:cxnLst/>
              <a:rect l="l" t="t" r="r" b="b"/>
              <a:pathLst>
                <a:path w="5629275" h="2691765">
                  <a:moveTo>
                    <a:pt x="0" y="0"/>
                  </a:moveTo>
                  <a:lnTo>
                    <a:pt x="5628894" y="0"/>
                  </a:lnTo>
                  <a:lnTo>
                    <a:pt x="5628894" y="2691383"/>
                  </a:lnTo>
                  <a:lnTo>
                    <a:pt x="0" y="26913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32765" y="4031869"/>
            <a:ext cx="5316220" cy="2704465"/>
            <a:chOff x="532765" y="4031869"/>
            <a:chExt cx="5316220" cy="2704465"/>
          </a:xfrm>
        </p:grpSpPr>
        <p:sp>
          <p:nvSpPr>
            <p:cNvPr id="6" name="object 6"/>
            <p:cNvSpPr/>
            <p:nvPr/>
          </p:nvSpPr>
          <p:spPr>
            <a:xfrm>
              <a:off x="539115" y="4038219"/>
              <a:ext cx="5303520" cy="2691765"/>
            </a:xfrm>
            <a:custGeom>
              <a:avLst/>
              <a:gdLst/>
              <a:ahLst/>
              <a:cxnLst/>
              <a:rect l="l" t="t" r="r" b="b"/>
              <a:pathLst>
                <a:path w="5303520" h="2691765">
                  <a:moveTo>
                    <a:pt x="5303520" y="0"/>
                  </a:moveTo>
                  <a:lnTo>
                    <a:pt x="0" y="0"/>
                  </a:lnTo>
                  <a:lnTo>
                    <a:pt x="0" y="2691383"/>
                  </a:lnTo>
                  <a:lnTo>
                    <a:pt x="5303520" y="2691383"/>
                  </a:lnTo>
                  <a:lnTo>
                    <a:pt x="5303520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9115" y="4038219"/>
              <a:ext cx="5303520" cy="2691765"/>
            </a:xfrm>
            <a:custGeom>
              <a:avLst/>
              <a:gdLst/>
              <a:ahLst/>
              <a:cxnLst/>
              <a:rect l="l" t="t" r="r" b="b"/>
              <a:pathLst>
                <a:path w="5303520" h="2691765">
                  <a:moveTo>
                    <a:pt x="0" y="0"/>
                  </a:moveTo>
                  <a:lnTo>
                    <a:pt x="5303520" y="0"/>
                  </a:lnTo>
                  <a:lnTo>
                    <a:pt x="5303520" y="2691383"/>
                  </a:lnTo>
                  <a:lnTo>
                    <a:pt x="0" y="26913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988684" y="1203325"/>
            <a:ext cx="5658485" cy="2704465"/>
            <a:chOff x="5988684" y="1203325"/>
            <a:chExt cx="5658485" cy="2704465"/>
          </a:xfrm>
        </p:grpSpPr>
        <p:sp>
          <p:nvSpPr>
            <p:cNvPr id="9" name="object 9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5645658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645658" y="2691384"/>
                  </a:lnTo>
                  <a:lnTo>
                    <a:pt x="5645658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0" y="0"/>
                  </a:moveTo>
                  <a:lnTo>
                    <a:pt x="5645658" y="0"/>
                  </a:lnTo>
                  <a:lnTo>
                    <a:pt x="5645658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5719" y="1203325"/>
            <a:ext cx="5303520" cy="2723515"/>
            <a:chOff x="545719" y="1203325"/>
            <a:chExt cx="5303520" cy="2723515"/>
          </a:xfrm>
        </p:grpSpPr>
        <p:sp>
          <p:nvSpPr>
            <p:cNvPr id="12" name="object 12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5290565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290565" y="2691384"/>
                  </a:lnTo>
                  <a:lnTo>
                    <a:pt x="5290565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0" y="0"/>
                  </a:moveTo>
                  <a:lnTo>
                    <a:pt x="5290565" y="0"/>
                  </a:lnTo>
                  <a:lnTo>
                    <a:pt x="5290565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458" y="1213103"/>
              <a:ext cx="4396727" cy="271348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5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STRIPS - opportunity</a:t>
            </a:r>
            <a:r>
              <a:rPr spc="15" dirty="0"/>
              <a:t> </a:t>
            </a:r>
            <a:r>
              <a:rPr dirty="0"/>
              <a:t>for</a:t>
            </a:r>
            <a:r>
              <a:rPr spc="-5" dirty="0"/>
              <a:t> </a:t>
            </a:r>
            <a:r>
              <a:rPr dirty="0"/>
              <a:t>BDF</a:t>
            </a:r>
            <a:r>
              <a:rPr spc="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increase</a:t>
            </a:r>
            <a:r>
              <a:rPr spc="-10" dirty="0"/>
              <a:t> </a:t>
            </a:r>
            <a:r>
              <a:rPr dirty="0"/>
              <a:t>brand</a:t>
            </a:r>
            <a:r>
              <a:rPr spc="-10" dirty="0"/>
              <a:t> equity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23838" y="4274820"/>
            <a:ext cx="5004435" cy="22777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 marL="400050" marR="400050" indent="-400050">
              <a:lnSpc>
                <a:spcPts val="1920"/>
              </a:lnSpc>
              <a:spcBef>
                <a:spcPts val="2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STRIPS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segment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6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price</a:t>
            </a:r>
            <a:r>
              <a:rPr sz="16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elastic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due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to</a:t>
            </a:r>
            <a:r>
              <a:rPr sz="16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negative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Price_Ln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coefficient</a:t>
            </a:r>
            <a:endParaRPr sz="1600">
              <a:latin typeface="Segoe UI"/>
              <a:cs typeface="Segoe UI"/>
            </a:endParaRPr>
          </a:p>
          <a:p>
            <a:pPr marL="400050" marR="240665" indent="-400050">
              <a:lnSpc>
                <a:spcPct val="100000"/>
              </a:lnSpc>
              <a:spcBef>
                <a:spcPts val="73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There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a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strong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relationship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between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of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6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i.e.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weighted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distribution</a:t>
            </a:r>
            <a:endParaRPr sz="1600">
              <a:latin typeface="Segoe UI"/>
              <a:cs typeface="Segoe UI"/>
            </a:endParaRPr>
          </a:p>
          <a:p>
            <a:pPr marL="400050" marR="491490" indent="-400050">
              <a:lnSpc>
                <a:spcPct val="100000"/>
              </a:lnSpc>
              <a:spcBef>
                <a:spcPts val="79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Brand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has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one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of</a:t>
            </a:r>
            <a:r>
              <a:rPr sz="16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lowest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brand recognition</a:t>
            </a:r>
            <a:endParaRPr sz="1600">
              <a:latin typeface="Segoe UI"/>
              <a:cs typeface="Segoe UI"/>
            </a:endParaRPr>
          </a:p>
          <a:p>
            <a:pPr marL="400050" marR="747395" indent="-400050">
              <a:lnSpc>
                <a:spcPct val="100000"/>
              </a:lnSpc>
              <a:spcBef>
                <a:spcPts val="80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Seasonality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factor</a:t>
            </a:r>
            <a:r>
              <a:rPr sz="16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-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summer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time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positively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influences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07566" y="1550225"/>
            <a:ext cx="5236845" cy="2009139"/>
          </a:xfrm>
          <a:custGeom>
            <a:avLst/>
            <a:gdLst/>
            <a:ahLst/>
            <a:cxnLst/>
            <a:rect l="l" t="t" r="r" b="b"/>
            <a:pathLst>
              <a:path w="5236845" h="2009139">
                <a:moveTo>
                  <a:pt x="5236394" y="2008860"/>
                </a:moveTo>
                <a:lnTo>
                  <a:pt x="0" y="2008860"/>
                </a:lnTo>
                <a:lnTo>
                  <a:pt x="0" y="0"/>
                </a:lnTo>
                <a:lnTo>
                  <a:pt x="5236394" y="0"/>
                </a:lnTo>
                <a:lnTo>
                  <a:pt x="5236394" y="20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182166" y="1652317"/>
            <a:ext cx="5287645" cy="188848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961514">
              <a:lnSpc>
                <a:spcPts val="994"/>
              </a:lnSpc>
              <a:spcBef>
                <a:spcPts val="114"/>
              </a:spcBef>
              <a:tabLst>
                <a:tab pos="4680585" algn="l"/>
              </a:tabLst>
            </a:pPr>
            <a:r>
              <a:rPr sz="1000" b="1" dirty="0">
                <a:latin typeface="Segoe UI"/>
                <a:cs typeface="Segoe UI"/>
              </a:rPr>
              <a:t>Fit</a:t>
            </a:r>
            <a:r>
              <a:rPr sz="1000" b="1" spc="-20" dirty="0">
                <a:latin typeface="Segoe UI"/>
                <a:cs typeface="Segoe UI"/>
              </a:rPr>
              <a:t> </a:t>
            </a:r>
            <a:r>
              <a:rPr sz="1000" b="1" spc="-10" dirty="0">
                <a:latin typeface="Segoe UI"/>
                <a:cs typeface="Segoe UI"/>
              </a:rPr>
              <a:t>Variables</a:t>
            </a:r>
            <a:r>
              <a:rPr sz="1000" b="1" dirty="0">
                <a:latin typeface="Segoe UI"/>
                <a:cs typeface="Segoe UI"/>
              </a:rPr>
              <a:t>	</a:t>
            </a:r>
            <a:r>
              <a:rPr sz="1500" b="1" spc="-15" baseline="44444" dirty="0">
                <a:latin typeface="Segoe UI"/>
                <a:cs typeface="Segoe UI"/>
              </a:rPr>
              <a:t>Adjusted</a:t>
            </a:r>
            <a:endParaRPr sz="1500" baseline="44444">
              <a:latin typeface="Segoe UI"/>
              <a:cs typeface="Segoe UI"/>
            </a:endParaRPr>
          </a:p>
          <a:p>
            <a:pPr marR="242570" algn="r">
              <a:lnSpc>
                <a:spcPts val="994"/>
              </a:lnSpc>
            </a:pPr>
            <a:r>
              <a:rPr sz="1000" b="1" spc="-25" dirty="0">
                <a:latin typeface="Segoe UI"/>
                <a:cs typeface="Segoe UI"/>
              </a:rPr>
              <a:t>R2</a:t>
            </a:r>
            <a:endParaRPr sz="1000">
              <a:latin typeface="Segoe UI"/>
              <a:cs typeface="Segoe UI"/>
            </a:endParaRPr>
          </a:p>
          <a:p>
            <a:pPr marL="46355" algn="just">
              <a:lnSpc>
                <a:spcPct val="100000"/>
              </a:lnSpc>
              <a:spcBef>
                <a:spcPts val="380"/>
              </a:spcBef>
              <a:tabLst>
                <a:tab pos="4953000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20" dirty="0">
                <a:latin typeface="Segoe UI"/>
                <a:cs typeface="Segoe UI"/>
              </a:rPr>
              <a:t>6.6%</a:t>
            </a:r>
            <a:endParaRPr sz="1000">
              <a:latin typeface="Segoe UI"/>
              <a:cs typeface="Segoe UI"/>
            </a:endParaRPr>
          </a:p>
          <a:p>
            <a:pPr marL="46355" algn="just">
              <a:lnSpc>
                <a:spcPct val="100000"/>
              </a:lnSpc>
              <a:spcBef>
                <a:spcPts val="385"/>
              </a:spcBef>
              <a:tabLst>
                <a:tab pos="4881245" algn="l"/>
              </a:tabLst>
            </a:pPr>
            <a:r>
              <a:rPr sz="1000" spc="-10" dirty="0">
                <a:latin typeface="Segoe UI"/>
                <a:cs typeface="Segoe UI"/>
              </a:rPr>
              <a:t>Volume_Ln~TDP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30.1%</a:t>
            </a:r>
            <a:endParaRPr sz="1000">
              <a:latin typeface="Segoe UI"/>
              <a:cs typeface="Segoe UI"/>
            </a:endParaRPr>
          </a:p>
          <a:p>
            <a:pPr marL="46355" algn="just">
              <a:lnSpc>
                <a:spcPct val="100000"/>
              </a:lnSpc>
              <a:spcBef>
                <a:spcPts val="380"/>
              </a:spcBef>
              <a:tabLst>
                <a:tab pos="4881245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38.8%</a:t>
            </a:r>
            <a:endParaRPr sz="1000">
              <a:latin typeface="Segoe UI"/>
              <a:cs typeface="Segoe UI"/>
            </a:endParaRPr>
          </a:p>
          <a:p>
            <a:pPr marL="46355" algn="just">
              <a:lnSpc>
                <a:spcPct val="100000"/>
              </a:lnSpc>
              <a:spcBef>
                <a:spcPts val="380"/>
              </a:spcBef>
              <a:tabLst>
                <a:tab pos="4881245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Volume_Ln~Price_Ln+TDP+Brand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55.2%</a:t>
            </a:r>
            <a:endParaRPr sz="1000">
              <a:latin typeface="Segoe UI"/>
              <a:cs typeface="Segoe UI"/>
            </a:endParaRPr>
          </a:p>
          <a:p>
            <a:pPr marL="46355" algn="just">
              <a:lnSpc>
                <a:spcPct val="100000"/>
              </a:lnSpc>
              <a:spcBef>
                <a:spcPts val="385"/>
              </a:spcBef>
              <a:tabLst>
                <a:tab pos="4881245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Volume_Ln~Price_Ln+TDP+Brand+Season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55.5%</a:t>
            </a:r>
            <a:endParaRPr sz="1000">
              <a:latin typeface="Segoe UI"/>
              <a:cs typeface="Segoe UI"/>
            </a:endParaRPr>
          </a:p>
          <a:p>
            <a:pPr marL="46355" marR="45720" algn="just">
              <a:lnSpc>
                <a:spcPct val="131800"/>
              </a:lnSpc>
              <a:tabLst>
                <a:tab pos="4881245" algn="l"/>
              </a:tabLst>
            </a:pPr>
            <a:r>
              <a:rPr sz="1000" dirty="0">
                <a:latin typeface="Segoe UI"/>
                <a:cs typeface="Segoe UI"/>
              </a:rPr>
              <a:t>Volume_Ln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</a:t>
            </a:r>
            <a:r>
              <a:rPr sz="1000" spc="-10" dirty="0">
                <a:latin typeface="Segoe UI"/>
                <a:cs typeface="Segoe UI"/>
              </a:rPr>
              <a:t> Price_Ln</a:t>
            </a:r>
            <a:r>
              <a:rPr sz="1000" spc="-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TDP +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Brand+Season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spc="-25" dirty="0">
                <a:latin typeface="Segoe UI"/>
                <a:cs typeface="Segoe UI"/>
              </a:rPr>
              <a:t>CPI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55.5% </a:t>
            </a:r>
            <a:r>
              <a:rPr sz="1000" dirty="0">
                <a:latin typeface="Segoe UI"/>
                <a:cs typeface="Segoe UI"/>
              </a:rPr>
              <a:t>Volume_Ln</a:t>
            </a:r>
            <a:r>
              <a:rPr sz="1000" spc="-1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</a:t>
            </a:r>
            <a:r>
              <a:rPr sz="1000" spc="-10" dirty="0">
                <a:latin typeface="Segoe UI"/>
                <a:cs typeface="Segoe UI"/>
              </a:rPr>
              <a:t> Price_Ln</a:t>
            </a:r>
            <a:r>
              <a:rPr sz="1000" spc="-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TDP +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Brand+Season</a:t>
            </a:r>
            <a:r>
              <a:rPr sz="1000" spc="-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CPI</a:t>
            </a:r>
            <a:r>
              <a:rPr sz="1000" spc="2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Temperature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55.5% </a:t>
            </a:r>
            <a:r>
              <a:rPr sz="1000" dirty="0">
                <a:latin typeface="Segoe UI"/>
                <a:cs typeface="Segoe UI"/>
              </a:rPr>
              <a:t>Volume_Ln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</a:t>
            </a:r>
            <a:r>
              <a:rPr sz="1000" spc="-10" dirty="0">
                <a:latin typeface="Segoe UI"/>
                <a:cs typeface="Segoe UI"/>
              </a:rPr>
              <a:t> Price_Ln</a:t>
            </a:r>
            <a:r>
              <a:rPr sz="1000" spc="-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TDP +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Brand+Season</a:t>
            </a:r>
            <a:r>
              <a:rPr sz="1000" spc="-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CPI</a:t>
            </a:r>
            <a:r>
              <a:rPr sz="1000" spc="2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Temperature</a:t>
            </a:r>
            <a:r>
              <a:rPr sz="1000" spc="-2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Sunshine</a:t>
            </a:r>
            <a:r>
              <a:rPr sz="1000" spc="420" dirty="0">
                <a:latin typeface="Segoe UI"/>
                <a:cs typeface="Segoe UI"/>
              </a:rPr>
              <a:t>    </a:t>
            </a:r>
            <a:r>
              <a:rPr sz="1000" spc="-10" dirty="0">
                <a:latin typeface="Segoe UI"/>
                <a:cs typeface="Segoe UI"/>
              </a:rPr>
              <a:t>55.5%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200393" y="3559085"/>
            <a:ext cx="5243830" cy="0"/>
            <a:chOff x="6200393" y="3559085"/>
            <a:chExt cx="5243830" cy="0"/>
          </a:xfrm>
        </p:grpSpPr>
        <p:sp>
          <p:nvSpPr>
            <p:cNvPr id="20" name="object 20"/>
            <p:cNvSpPr/>
            <p:nvPr/>
          </p:nvSpPr>
          <p:spPr>
            <a:xfrm>
              <a:off x="6200395" y="355908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1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00393" y="3559085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0" y="0"/>
                  </a:moveTo>
                  <a:lnTo>
                    <a:pt x="7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27067" y="355908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1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827065" y="3559085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7173" y="0"/>
                  </a:moveTo>
                  <a:lnTo>
                    <a:pt x="0" y="0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36785" y="355908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1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36783" y="3559085"/>
              <a:ext cx="7620" cy="0"/>
            </a:xfrm>
            <a:custGeom>
              <a:avLst/>
              <a:gdLst/>
              <a:ahLst/>
              <a:cxnLst/>
              <a:rect l="l" t="t" r="r" b="b"/>
              <a:pathLst>
                <a:path w="7620">
                  <a:moveTo>
                    <a:pt x="7173" y="0"/>
                  </a:moveTo>
                  <a:lnTo>
                    <a:pt x="0" y="0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810764" y="4144516"/>
          <a:ext cx="2590800" cy="2487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340"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b="1" spc="-10" dirty="0">
                          <a:latin typeface="Segoe UI"/>
                          <a:cs typeface="Segoe UI"/>
                        </a:rPr>
                        <a:t>Variables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b="1" spc="-20" dirty="0">
                          <a:latin typeface="Segoe UI"/>
                          <a:cs typeface="Segoe UI"/>
                        </a:rPr>
                        <a:t>Coef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431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b="1" spc="-25" dirty="0">
                          <a:latin typeface="Segoe UI"/>
                          <a:cs typeface="Segoe UI"/>
                        </a:rPr>
                        <a:t>Sig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(Intercept)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5.2775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solidFill>
                      <a:srgbClr val="62BD7A"/>
                    </a:solidFill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dirty="0">
                          <a:latin typeface="Webdings"/>
                          <a:cs typeface="Webdings"/>
                        </a:rPr>
                        <a:t></a:t>
                      </a:r>
                      <a:endParaRPr sz="900">
                        <a:latin typeface="Webdings"/>
                        <a:cs typeface="Webdings"/>
                      </a:endParaRPr>
                    </a:p>
                  </a:txBody>
                  <a:tcPr marL="0" marR="0" marT="1587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Price_Ln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(0.8959)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Webdings"/>
                          <a:cs typeface="Webdings"/>
                        </a:rPr>
                        <a:t></a:t>
                      </a:r>
                      <a:endParaRPr sz="900">
                        <a:latin typeface="Webdings"/>
                        <a:cs typeface="Webdings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latin typeface="Segoe UI"/>
                          <a:cs typeface="Segoe UI"/>
                        </a:rPr>
                        <a:t>TDP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0.1518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DE482"/>
                    </a:solidFill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Webdings"/>
                          <a:cs typeface="Webdings"/>
                        </a:rPr>
                        <a:t></a:t>
                      </a:r>
                      <a:endParaRPr sz="900">
                        <a:latin typeface="Webdings"/>
                        <a:cs typeface="Webdings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BrandCOSMOPLAST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(0.4489)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99E75"/>
                    </a:solidFill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Webdings"/>
                          <a:cs typeface="Webdings"/>
                        </a:rPr>
                        <a:t></a:t>
                      </a:r>
                      <a:endParaRPr sz="900">
                        <a:latin typeface="Webdings"/>
                        <a:cs typeface="Webdings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BrandDOCMORRIS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2.3577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BCD781"/>
                    </a:solidFill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Webdings"/>
                          <a:cs typeface="Webdings"/>
                        </a:rPr>
                        <a:t></a:t>
                      </a:r>
                      <a:endParaRPr sz="900">
                        <a:latin typeface="Webdings"/>
                        <a:cs typeface="Webdings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BrandHANSAPLAST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(0.2994)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AAE78"/>
                    </a:solidFill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Webdings"/>
                          <a:cs typeface="Webdings"/>
                        </a:rPr>
                        <a:t></a:t>
                      </a:r>
                      <a:endParaRPr sz="900">
                        <a:latin typeface="Webdings"/>
                        <a:cs typeface="Webdings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62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BrandKALFF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0.7641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1E884"/>
                    </a:solidFill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Webdings"/>
                          <a:cs typeface="Webdings"/>
                        </a:rPr>
                        <a:t></a:t>
                      </a:r>
                      <a:endParaRPr sz="900">
                        <a:latin typeface="Webdings"/>
                        <a:cs typeface="Webdings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dirty="0">
                          <a:latin typeface="Segoe UI"/>
                          <a:cs typeface="Segoe UI"/>
                        </a:rPr>
                        <a:t>BrandPRIVATE</a:t>
                      </a:r>
                      <a:r>
                        <a:rPr sz="9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10" dirty="0">
                          <a:latin typeface="Segoe UI"/>
                          <a:cs typeface="Segoe UI"/>
                        </a:rPr>
                        <a:t>LABELS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0.6324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solidFill>
                      <a:srgbClr val="F1E884"/>
                    </a:solidFill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dirty="0">
                          <a:latin typeface="Webdings"/>
                          <a:cs typeface="Webdings"/>
                        </a:rPr>
                        <a:t></a:t>
                      </a:r>
                      <a:endParaRPr sz="900">
                        <a:latin typeface="Webdings"/>
                        <a:cs typeface="Webdings"/>
                      </a:endParaRPr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BrandSANA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27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0.1972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2700" marB="0"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Webdings"/>
                          <a:cs typeface="Webdings"/>
                        </a:rPr>
                        <a:t></a:t>
                      </a:r>
                      <a:endParaRPr sz="900">
                        <a:latin typeface="Webdings"/>
                        <a:cs typeface="Webdings"/>
                      </a:endParaRPr>
                    </a:p>
                  </a:txBody>
                  <a:tcPr marL="0" marR="0" marT="127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BrandSANAPLAST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1.0770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Webdings"/>
                          <a:cs typeface="Webdings"/>
                        </a:rPr>
                        <a:t></a:t>
                      </a:r>
                      <a:endParaRPr sz="900">
                        <a:latin typeface="Webdings"/>
                        <a:cs typeface="Webdings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SeasonSpring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0.0369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CD680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x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SeasonSummer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0.2931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marR="2082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Webdings"/>
                          <a:cs typeface="Webdings"/>
                        </a:rPr>
                        <a:t></a:t>
                      </a:r>
                      <a:endParaRPr sz="900">
                        <a:latin typeface="Webdings"/>
                        <a:cs typeface="Webdings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351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SeasonWinter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(0.0266)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CD07D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x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4401952" y="4500054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49"/>
                </a:moveTo>
                <a:lnTo>
                  <a:pt x="0" y="0"/>
                </a:lnTo>
                <a:lnTo>
                  <a:pt x="6" y="634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01952" y="4677826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49"/>
                </a:moveTo>
                <a:lnTo>
                  <a:pt x="0" y="0"/>
                </a:lnTo>
                <a:lnTo>
                  <a:pt x="6" y="634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01952" y="4855597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49"/>
                </a:moveTo>
                <a:lnTo>
                  <a:pt x="0" y="0"/>
                </a:lnTo>
                <a:lnTo>
                  <a:pt x="6" y="634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01952" y="5033369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55"/>
                </a:moveTo>
                <a:lnTo>
                  <a:pt x="0" y="0"/>
                </a:lnTo>
                <a:lnTo>
                  <a:pt x="6" y="6355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01952" y="5211148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49"/>
                </a:moveTo>
                <a:lnTo>
                  <a:pt x="0" y="0"/>
                </a:lnTo>
                <a:lnTo>
                  <a:pt x="6" y="634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01952" y="5388913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49"/>
                </a:moveTo>
                <a:lnTo>
                  <a:pt x="0" y="0"/>
                </a:lnTo>
                <a:lnTo>
                  <a:pt x="6" y="634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01952" y="5566685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49"/>
                </a:moveTo>
                <a:lnTo>
                  <a:pt x="0" y="0"/>
                </a:lnTo>
                <a:lnTo>
                  <a:pt x="6" y="634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01952" y="5744457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49"/>
                </a:moveTo>
                <a:lnTo>
                  <a:pt x="0" y="0"/>
                </a:lnTo>
                <a:lnTo>
                  <a:pt x="6" y="634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01952" y="5922229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49"/>
                </a:moveTo>
                <a:lnTo>
                  <a:pt x="0" y="0"/>
                </a:lnTo>
                <a:lnTo>
                  <a:pt x="6" y="634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01952" y="6100001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49"/>
                </a:moveTo>
                <a:lnTo>
                  <a:pt x="0" y="0"/>
                </a:lnTo>
                <a:lnTo>
                  <a:pt x="6" y="634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01952" y="6277773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49"/>
                </a:moveTo>
                <a:lnTo>
                  <a:pt x="0" y="0"/>
                </a:lnTo>
                <a:lnTo>
                  <a:pt x="6" y="634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01952" y="6455544"/>
            <a:ext cx="635" cy="6350"/>
          </a:xfrm>
          <a:custGeom>
            <a:avLst/>
            <a:gdLst/>
            <a:ahLst/>
            <a:cxnLst/>
            <a:rect l="l" t="t" r="r" b="b"/>
            <a:pathLst>
              <a:path w="635" h="6350">
                <a:moveTo>
                  <a:pt x="6" y="6349"/>
                </a:moveTo>
                <a:lnTo>
                  <a:pt x="0" y="0"/>
                </a:lnTo>
                <a:lnTo>
                  <a:pt x="6" y="6349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1687" y="1613153"/>
            <a:ext cx="8623300" cy="5128260"/>
            <a:chOff x="551687" y="1613153"/>
            <a:chExt cx="8623300" cy="5128260"/>
          </a:xfrm>
        </p:grpSpPr>
        <p:sp>
          <p:nvSpPr>
            <p:cNvPr id="3" name="object 3"/>
            <p:cNvSpPr/>
            <p:nvPr/>
          </p:nvSpPr>
          <p:spPr>
            <a:xfrm>
              <a:off x="551687" y="1613153"/>
              <a:ext cx="8623300" cy="5116195"/>
            </a:xfrm>
            <a:custGeom>
              <a:avLst/>
              <a:gdLst/>
              <a:ahLst/>
              <a:cxnLst/>
              <a:rect l="l" t="t" r="r" b="b"/>
              <a:pathLst>
                <a:path w="8623300" h="5116195">
                  <a:moveTo>
                    <a:pt x="8622792" y="0"/>
                  </a:moveTo>
                  <a:lnTo>
                    <a:pt x="0" y="0"/>
                  </a:lnTo>
                  <a:lnTo>
                    <a:pt x="0" y="5116068"/>
                  </a:lnTo>
                  <a:lnTo>
                    <a:pt x="8622792" y="5116068"/>
                  </a:lnTo>
                  <a:lnTo>
                    <a:pt x="8622792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66263" y="5344872"/>
              <a:ext cx="3528695" cy="1396365"/>
            </a:xfrm>
            <a:custGeom>
              <a:avLst/>
              <a:gdLst/>
              <a:ahLst/>
              <a:cxnLst/>
              <a:rect l="l" t="t" r="r" b="b"/>
              <a:pathLst>
                <a:path w="3528695" h="1396365">
                  <a:moveTo>
                    <a:pt x="3528347" y="1396370"/>
                  </a:moveTo>
                  <a:lnTo>
                    <a:pt x="0" y="1396370"/>
                  </a:lnTo>
                  <a:lnTo>
                    <a:pt x="0" y="0"/>
                  </a:lnTo>
                  <a:lnTo>
                    <a:pt x="3528347" y="0"/>
                  </a:lnTo>
                  <a:lnTo>
                    <a:pt x="3528347" y="13963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52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BDF</a:t>
            </a:r>
            <a:r>
              <a:rPr spc="-25" dirty="0"/>
              <a:t> </a:t>
            </a:r>
            <a:r>
              <a:rPr dirty="0"/>
              <a:t>can</a:t>
            </a:r>
            <a:r>
              <a:rPr spc="-30" dirty="0"/>
              <a:t> </a:t>
            </a:r>
            <a:r>
              <a:rPr dirty="0"/>
              <a:t>increase</a:t>
            </a:r>
            <a:r>
              <a:rPr spc="-40" dirty="0"/>
              <a:t> </a:t>
            </a:r>
            <a:r>
              <a:rPr dirty="0"/>
              <a:t>sales</a:t>
            </a:r>
            <a:r>
              <a:rPr spc="-35" dirty="0"/>
              <a:t> </a:t>
            </a:r>
            <a:r>
              <a:rPr dirty="0"/>
              <a:t>volume</a:t>
            </a:r>
            <a:r>
              <a:rPr spc="-30" dirty="0"/>
              <a:t> </a:t>
            </a:r>
            <a:r>
              <a:rPr dirty="0"/>
              <a:t>by</a:t>
            </a:r>
            <a:r>
              <a:rPr spc="-30" dirty="0"/>
              <a:t> </a:t>
            </a:r>
            <a:r>
              <a:rPr dirty="0"/>
              <a:t>increasing</a:t>
            </a:r>
            <a:r>
              <a:rPr spc="-40" dirty="0"/>
              <a:t> </a:t>
            </a:r>
            <a:r>
              <a:rPr dirty="0"/>
              <a:t>TDP</a:t>
            </a:r>
            <a:r>
              <a:rPr spc="-3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spc="-50" dirty="0"/>
              <a:t>1 </a:t>
            </a:r>
            <a:r>
              <a:rPr dirty="0"/>
              <a:t>product</a:t>
            </a:r>
            <a:r>
              <a:rPr spc="-25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10" dirty="0"/>
              <a:t>segment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49692" y="5420833"/>
            <a:ext cx="60134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b="1" dirty="0">
                <a:latin typeface="Segoe UI"/>
                <a:cs typeface="Segoe UI"/>
              </a:rPr>
              <a:t>Fit</a:t>
            </a:r>
            <a:r>
              <a:rPr sz="750" b="1" spc="20" dirty="0">
                <a:latin typeface="Segoe UI"/>
                <a:cs typeface="Segoe UI"/>
              </a:rPr>
              <a:t> </a:t>
            </a:r>
            <a:r>
              <a:rPr sz="750" b="1" spc="-10" dirty="0">
                <a:latin typeface="Segoe UI"/>
                <a:cs typeface="Segoe UI"/>
              </a:rPr>
              <a:t>Variables</a:t>
            </a:r>
            <a:endParaRPr sz="75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9572" y="5420833"/>
            <a:ext cx="33782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b="1" dirty="0">
                <a:latin typeface="Segoe UI"/>
                <a:cs typeface="Segoe UI"/>
              </a:rPr>
              <a:t>Adj</a:t>
            </a:r>
            <a:r>
              <a:rPr sz="750" b="1" spc="55" dirty="0">
                <a:latin typeface="Segoe UI"/>
                <a:cs typeface="Segoe UI"/>
              </a:rPr>
              <a:t> </a:t>
            </a:r>
            <a:r>
              <a:rPr sz="750" b="1" spc="-25" dirty="0">
                <a:latin typeface="Segoe UI"/>
                <a:cs typeface="Segoe UI"/>
              </a:rPr>
              <a:t>R2</a:t>
            </a:r>
            <a:endParaRPr sz="750">
              <a:latin typeface="Segoe UI"/>
              <a:cs typeface="Segoe U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5914" y="1686141"/>
          <a:ext cx="8497565" cy="3770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9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92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92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959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92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959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925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959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2925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959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1771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Price_Ln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latin typeface="Segoe UI"/>
                          <a:cs typeface="Segoe UI"/>
                        </a:rPr>
                        <a:t>TDP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Spring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Summer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Winter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latin typeface="Segoe UI"/>
                          <a:cs typeface="Segoe UI"/>
                        </a:rPr>
                        <a:t>CPI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Temperature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Sunshine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900" b="1" spc="-10" dirty="0">
                          <a:latin typeface="Segoe UI"/>
                          <a:cs typeface="Segoe UI"/>
                        </a:rPr>
                        <a:t>Combo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Adj </a:t>
                      </a:r>
                      <a:r>
                        <a:rPr sz="900" b="1" spc="-25" dirty="0">
                          <a:latin typeface="Segoe UI"/>
                          <a:cs typeface="Segoe UI"/>
                        </a:rPr>
                        <a:t>R2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150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40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150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150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150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150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150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150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9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AQUA</a:t>
                      </a:r>
                      <a:r>
                        <a:rPr sz="9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PROTECT</a:t>
                      </a:r>
                      <a:r>
                        <a:rPr sz="9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STRIPS</a:t>
                      </a:r>
                      <a:r>
                        <a:rPr sz="9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20</a:t>
                      </a:r>
                      <a:r>
                        <a:rPr sz="9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397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87.1%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(6.76)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0.031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(0.010)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0.369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0.044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0.037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(0.002)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87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9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SENSITIVE</a:t>
                      </a:r>
                      <a:r>
                        <a:rPr sz="9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STRIPS</a:t>
                      </a:r>
                      <a:r>
                        <a:rPr sz="90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20</a:t>
                      </a:r>
                      <a:r>
                        <a:rPr sz="9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397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84.8%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(4.72)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0.027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(0.016)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0.299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(0.021)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0.029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(0.007)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9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UNIVERSAL</a:t>
                      </a:r>
                      <a:r>
                        <a:rPr sz="9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STRIPS</a:t>
                      </a:r>
                      <a:r>
                        <a:rPr sz="90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40</a:t>
                      </a:r>
                      <a:r>
                        <a:rPr sz="9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83.3%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080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0" dirty="0">
                          <a:latin typeface="Segoe UI"/>
                          <a:cs typeface="Segoe UI"/>
                        </a:rPr>
                        <a:t>0.11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0.060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0.023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0.345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(0.005)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(0.006)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(0.005)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9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DRK</a:t>
                      </a:r>
                      <a:r>
                        <a:rPr sz="9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MIX</a:t>
                      </a:r>
                      <a:r>
                        <a:rPr sz="90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PACK DIVERSE</a:t>
                      </a:r>
                      <a:r>
                        <a:rPr sz="9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20</a:t>
                      </a:r>
                      <a:r>
                        <a:rPr sz="90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89.6%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(8.04)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0.052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0.132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0.334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0.144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0.156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9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WATERPROOF</a:t>
                      </a:r>
                      <a:r>
                        <a:rPr sz="90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16</a:t>
                      </a:r>
                      <a:r>
                        <a:rPr sz="900" spc="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72.7%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(6.33)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0.050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0.041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0.413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(0.018)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0.173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1968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9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STREIFEN</a:t>
                      </a:r>
                      <a:r>
                        <a:rPr sz="9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ELASTIC</a:t>
                      </a:r>
                      <a:r>
                        <a:rPr sz="9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20</a:t>
                      </a:r>
                      <a:r>
                        <a:rPr sz="9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69.8%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(1.64)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0.050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0.150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0.376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0.019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0.221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dirty="0">
                          <a:latin typeface="Segoe UI"/>
                          <a:cs typeface="Segoe UI"/>
                        </a:rPr>
                        <a:t>HANSAPLAST SILICONE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SOFT</a:t>
                      </a:r>
                      <a:r>
                        <a:rPr sz="9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8</a:t>
                      </a:r>
                      <a:r>
                        <a:rPr sz="9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397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61.9%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(21.68)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0.063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0.281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0.615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0.133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0.078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(0.010)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9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KIDS</a:t>
                      </a:r>
                      <a:r>
                        <a:rPr sz="9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FROZEN</a:t>
                      </a:r>
                      <a:r>
                        <a:rPr sz="9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9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16</a:t>
                      </a:r>
                      <a:r>
                        <a:rPr sz="90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397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71.1%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(0.78)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0.198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0.434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0.589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0.381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0.380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(0.051)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20</a:t>
                      </a:r>
                      <a:r>
                        <a:rPr sz="9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51.3%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(0.16)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0.146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(0.083)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0.079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0.065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0.118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5270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0.012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9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8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CM X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10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CM 5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56.0%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0" dirty="0">
                          <a:latin typeface="Segoe UI"/>
                          <a:cs typeface="Segoe UI"/>
                        </a:rPr>
                        <a:t>1.40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0.144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5270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0.204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0.536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(0.278)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(0.102)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(0.102)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40</a:t>
                      </a:r>
                      <a:r>
                        <a:rPr sz="9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36.4%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0" dirty="0">
                          <a:latin typeface="Segoe UI"/>
                          <a:cs typeface="Segoe UI"/>
                        </a:rPr>
                        <a:t>0.33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0.208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0.096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0.369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0.058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(0.350)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0.026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(0.002)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215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24</a:t>
                      </a:r>
                      <a:r>
                        <a:rPr sz="9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64.8%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(0.68)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93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0.188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70"/>
                        </a:spcBef>
                        <a:tabLst>
                          <a:tab pos="501015" algn="l"/>
                        </a:tabLst>
                      </a:pPr>
                      <a:r>
                        <a:rPr sz="900" spc="-5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NA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(0.168)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0.157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0.481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0.120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0.003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16</a:t>
                      </a:r>
                      <a:r>
                        <a:rPr sz="9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74.1%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0" dirty="0">
                          <a:latin typeface="Segoe UI"/>
                          <a:cs typeface="Segoe UI"/>
                        </a:rPr>
                        <a:t>3.51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0.168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(0.154)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0.592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(0.445)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0.460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(0.034)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9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10" dirty="0">
                          <a:latin typeface="Segoe UI"/>
                          <a:cs typeface="Segoe UI"/>
                        </a:rPr>
                        <a:t>WUNDSCHNELLVERBAENDE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67.3%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(4.36)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93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0.086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1.497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(0.992)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70"/>
                        </a:spcBef>
                        <a:tabLst>
                          <a:tab pos="498475" algn="l"/>
                        </a:tabLst>
                      </a:pPr>
                      <a:r>
                        <a:rPr sz="900" spc="-50" dirty="0">
                          <a:latin typeface="Segoe UI"/>
                          <a:cs typeface="Segoe UI"/>
                        </a:rPr>
                        <a:t>-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NA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(0.071)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0.267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30</a:t>
                      </a:r>
                      <a:r>
                        <a:rPr sz="9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16.7%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(0.31)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0.228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0.086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0.064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0.076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0.032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(0.004)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(0.000)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9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10</a:t>
                      </a:r>
                      <a:r>
                        <a:rPr sz="9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73.1%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(0.43)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79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79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0.336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(0.119)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0.171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0.071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(0.319)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(0.011)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0.003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dirty="0">
                          <a:latin typeface="Segoe UI"/>
                          <a:cs typeface="Segoe UI"/>
                        </a:rPr>
                        <a:t>FIGO</a:t>
                      </a:r>
                      <a:r>
                        <a:rPr sz="9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ERSTE</a:t>
                      </a:r>
                      <a:r>
                        <a:rPr sz="9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HILFE</a:t>
                      </a:r>
                      <a:r>
                        <a:rPr sz="9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DIVERSE</a:t>
                      </a:r>
                      <a:r>
                        <a:rPr sz="9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dirty="0">
                          <a:latin typeface="Segoe UI"/>
                          <a:cs typeface="Segoe UI"/>
                        </a:rPr>
                        <a:t>36</a:t>
                      </a:r>
                      <a:r>
                        <a:rPr sz="9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spc="-25" dirty="0">
                          <a:latin typeface="Segoe UI"/>
                          <a:cs typeface="Segoe UI"/>
                        </a:rPr>
                        <a:t>ST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76.0%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0" dirty="0">
                          <a:latin typeface="Segoe UI"/>
                          <a:cs typeface="Segoe UI"/>
                        </a:rPr>
                        <a:t>1.19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6350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57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0.277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0.395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0.988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(0.130)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(0.281)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(0.067)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0.004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889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59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9254590" y="3449790"/>
            <a:ext cx="1917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iii.</a:t>
            </a:r>
            <a:endParaRPr sz="1400">
              <a:latin typeface="Segoe UI"/>
              <a:cs typeface="Segoe U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51536" y="5572607"/>
          <a:ext cx="8872219" cy="1154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6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12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925194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50" spc="-10" dirty="0">
                          <a:latin typeface="Segoe UI"/>
                          <a:cs typeface="Segoe UI"/>
                        </a:rPr>
                        <a:t>Volume_Ln~Price_Ln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97790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750" spc="-20" dirty="0">
                          <a:latin typeface="Segoe UI"/>
                          <a:cs typeface="Segoe UI"/>
                        </a:rPr>
                        <a:t>8.7%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97790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670"/>
                        </a:lnSpc>
                        <a:spcBef>
                          <a:spcPts val="105"/>
                        </a:spcBef>
                      </a:pPr>
                      <a:r>
                        <a:rPr sz="1400" spc="-25" dirty="0">
                          <a:solidFill>
                            <a:srgbClr val="2C2C2C"/>
                          </a:solidFill>
                          <a:latin typeface="Segoe UI"/>
                          <a:cs typeface="Segoe UI"/>
                        </a:rPr>
                        <a:t>v.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925194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750" spc="-10" dirty="0">
                          <a:latin typeface="Segoe UI"/>
                          <a:cs typeface="Segoe UI"/>
                        </a:rPr>
                        <a:t>Volume_Ln~TDP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14604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750" spc="-10" dirty="0">
                          <a:latin typeface="Segoe UI"/>
                          <a:cs typeface="Segoe UI"/>
                        </a:rPr>
                        <a:t>69.9%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14604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92519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spc="-10" dirty="0">
                          <a:latin typeface="Segoe UI"/>
                          <a:cs typeface="Segoe UI"/>
                        </a:rPr>
                        <a:t>Volume_Ln~Price_Ln+TDP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23495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spc="-10" dirty="0">
                          <a:latin typeface="Segoe UI"/>
                          <a:cs typeface="Segoe UI"/>
                        </a:rPr>
                        <a:t>74.5%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23495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92519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spc="-10" dirty="0">
                          <a:latin typeface="Segoe UI"/>
                          <a:cs typeface="Segoe UI"/>
                        </a:rPr>
                        <a:t>Volume_Ln~Price_Ln+TDP+Season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23495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spc="-10" dirty="0">
                          <a:latin typeface="Segoe UI"/>
                          <a:cs typeface="Segoe UI"/>
                        </a:rPr>
                        <a:t>86.2%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23495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9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92519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dirty="0">
                          <a:latin typeface="Segoe UI"/>
                          <a:cs typeface="Segoe UI"/>
                        </a:rPr>
                        <a:t>Volume_Ln</a:t>
                      </a:r>
                      <a:r>
                        <a:rPr sz="75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~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Price_Ln</a:t>
                      </a:r>
                      <a:r>
                        <a:rPr sz="75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TDP</a:t>
                      </a:r>
                      <a:r>
                        <a:rPr sz="75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Season</a:t>
                      </a:r>
                      <a:r>
                        <a:rPr sz="75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spc="-25" dirty="0">
                          <a:latin typeface="Segoe UI"/>
                          <a:cs typeface="Segoe UI"/>
                        </a:rPr>
                        <a:t>CPI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23495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spc="-10" dirty="0">
                          <a:latin typeface="Segoe UI"/>
                          <a:cs typeface="Segoe UI"/>
                        </a:rPr>
                        <a:t>86.3%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23495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9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92519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dirty="0">
                          <a:latin typeface="Segoe UI"/>
                          <a:cs typeface="Segoe UI"/>
                        </a:rPr>
                        <a:t>Volume_Ln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~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Price_Ln</a:t>
                      </a:r>
                      <a:r>
                        <a:rPr sz="75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TDP</a:t>
                      </a:r>
                      <a:r>
                        <a:rPr sz="75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Season</a:t>
                      </a:r>
                      <a:r>
                        <a:rPr sz="75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CPI</a:t>
                      </a:r>
                      <a:r>
                        <a:rPr sz="750" spc="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spc="-10" dirty="0">
                          <a:latin typeface="Segoe UI"/>
                          <a:cs typeface="Segoe UI"/>
                        </a:rPr>
                        <a:t>Temperature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23495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spc="-10" dirty="0">
                          <a:latin typeface="Segoe UI"/>
                          <a:cs typeface="Segoe UI"/>
                        </a:rPr>
                        <a:t>86.6%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23495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495">
                <a:tc>
                  <a:txBody>
                    <a:bodyPr/>
                    <a:lstStyle/>
                    <a:p>
                      <a:pPr>
                        <a:lnSpc>
                          <a:spcPts val="885"/>
                        </a:lnSpc>
                        <a:spcBef>
                          <a:spcPts val="200"/>
                        </a:spcBef>
                      </a:pPr>
                      <a:r>
                        <a:rPr sz="800" b="1" dirty="0">
                          <a:solidFill>
                            <a:srgbClr val="00136E"/>
                          </a:solidFill>
                          <a:latin typeface="Segoe UI"/>
                          <a:cs typeface="Segoe UI"/>
                        </a:rPr>
                        <a:t>Page</a:t>
                      </a:r>
                      <a:r>
                        <a:rPr sz="800" b="1" spc="-20" dirty="0">
                          <a:solidFill>
                            <a:srgbClr val="00136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00136E"/>
                          </a:solidFill>
                          <a:latin typeface="Segoe UI"/>
                          <a:cs typeface="Segoe UI"/>
                        </a:rPr>
                        <a:t>20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92519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dirty="0">
                          <a:latin typeface="Segoe UI"/>
                          <a:cs typeface="Segoe UI"/>
                        </a:rPr>
                        <a:t>Volume_Ln</a:t>
                      </a:r>
                      <a:r>
                        <a:rPr sz="75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~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Price_Ln</a:t>
                      </a:r>
                      <a:r>
                        <a:rPr sz="75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TDP</a:t>
                      </a:r>
                      <a:r>
                        <a:rPr sz="75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Season</a:t>
                      </a:r>
                      <a:r>
                        <a:rPr sz="75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CPI</a:t>
                      </a:r>
                      <a:r>
                        <a:rPr sz="750" spc="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Temperature</a:t>
                      </a:r>
                      <a:r>
                        <a:rPr sz="75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dirty="0">
                          <a:latin typeface="Segoe UI"/>
                          <a:cs typeface="Segoe UI"/>
                        </a:rPr>
                        <a:t>+</a:t>
                      </a:r>
                      <a:r>
                        <a:rPr sz="75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750" spc="-10" dirty="0">
                          <a:latin typeface="Segoe UI"/>
                          <a:cs typeface="Segoe UI"/>
                        </a:rPr>
                        <a:t>Sunshine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23495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750" spc="-10" dirty="0">
                          <a:latin typeface="Segoe UI"/>
                          <a:cs typeface="Segoe UI"/>
                        </a:rPr>
                        <a:t>87.1%</a:t>
                      </a:r>
                      <a:endParaRPr sz="750">
                        <a:latin typeface="Segoe UI"/>
                        <a:cs typeface="Segoe UI"/>
                      </a:endParaRPr>
                    </a:p>
                  </a:txBody>
                  <a:tcPr marL="0" marR="0" marT="23495" marB="0"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9254590" y="1752451"/>
            <a:ext cx="2617470" cy="4700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115" marR="244475" indent="-400050">
              <a:lnSpc>
                <a:spcPct val="100000"/>
              </a:lnSpc>
              <a:spcBef>
                <a:spcPts val="95"/>
              </a:spcBef>
              <a:buAutoNum type="romanLcPeriod"/>
              <a:tabLst>
                <a:tab pos="412115" algn="l"/>
                <a:tab pos="412750" algn="l"/>
              </a:tabLst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explains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most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of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the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variation</a:t>
            </a:r>
            <a:r>
              <a:rPr sz="14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</a:t>
            </a:r>
            <a:r>
              <a:rPr sz="1400" spc="-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r>
              <a:rPr sz="14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for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400" spc="-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products.</a:t>
            </a:r>
            <a:endParaRPr sz="1400">
              <a:latin typeface="Segoe UI"/>
              <a:cs typeface="Segoe UI"/>
            </a:endParaRPr>
          </a:p>
          <a:p>
            <a:pPr marL="412115" marR="105410" indent="-400050">
              <a:lnSpc>
                <a:spcPct val="100000"/>
              </a:lnSpc>
              <a:spcBef>
                <a:spcPts val="805"/>
              </a:spcBef>
              <a:buAutoNum type="romanLcPeriod"/>
              <a:tabLst>
                <a:tab pos="412115" algn="l"/>
                <a:tab pos="412750" algn="l"/>
              </a:tabLst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Further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increase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TDP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provides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only</a:t>
            </a:r>
            <a:r>
              <a:rPr sz="1400" spc="-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marginal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positive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impact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(ex.</a:t>
            </a:r>
            <a:r>
              <a:rPr sz="14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0.05</a:t>
            </a:r>
            <a:r>
              <a:rPr sz="14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vs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0.18</a:t>
            </a:r>
            <a:r>
              <a:rPr sz="14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400" spc="-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private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labels)</a:t>
            </a:r>
            <a:endParaRPr sz="1400">
              <a:latin typeface="Segoe UI"/>
              <a:cs typeface="Segoe UI"/>
            </a:endParaRPr>
          </a:p>
          <a:p>
            <a:pPr marL="412115">
              <a:lnSpc>
                <a:spcPct val="100000"/>
              </a:lnSpc>
              <a:spcBef>
                <a:spcPts val="800"/>
              </a:spcBef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KIDS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FROZEN</a:t>
            </a:r>
            <a:endParaRPr sz="1400">
              <a:latin typeface="Segoe UI"/>
              <a:cs typeface="Segoe UI"/>
            </a:endParaRPr>
          </a:p>
          <a:p>
            <a:pPr marL="412115" marR="47625">
              <a:lnSpc>
                <a:spcPct val="100000"/>
              </a:lnSpc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DIVERSE</a:t>
            </a:r>
            <a:r>
              <a:rPr sz="1400" spc="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16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ST</a:t>
            </a:r>
            <a:r>
              <a:rPr sz="1400" spc="-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has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a</a:t>
            </a: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 high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coefficient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i.e.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additional</a:t>
            </a:r>
            <a:r>
              <a:rPr sz="14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can</a:t>
            </a:r>
            <a:r>
              <a:rPr sz="14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be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obtained</a:t>
            </a:r>
            <a:r>
              <a:rPr sz="14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by</a:t>
            </a:r>
            <a:r>
              <a:rPr sz="14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increasing</a:t>
            </a:r>
            <a:r>
              <a:rPr sz="14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endParaRPr sz="1400">
              <a:latin typeface="Segoe UI"/>
              <a:cs typeface="Segoe UI"/>
            </a:endParaRPr>
          </a:p>
          <a:p>
            <a:pPr marL="412115" marR="295275" indent="-400050">
              <a:lnSpc>
                <a:spcPct val="100000"/>
              </a:lnSpc>
              <a:spcBef>
                <a:spcPts val="800"/>
              </a:spcBef>
              <a:tabLst>
                <a:tab pos="412115" algn="l"/>
              </a:tabLst>
            </a:pP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iv.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	HANSAPLAST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SILICONE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SOFT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DIVERSE</a:t>
            </a:r>
            <a:r>
              <a:rPr sz="1400" spc="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8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ST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–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no</a:t>
            </a:r>
            <a:endParaRPr sz="1400">
              <a:latin typeface="Segoe UI"/>
              <a:cs typeface="Segoe UI"/>
            </a:endParaRPr>
          </a:p>
          <a:p>
            <a:pPr marL="412115" marR="167005">
              <a:lnSpc>
                <a:spcPct val="100000"/>
              </a:lnSpc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further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price</a:t>
            </a: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increases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are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recommended</a:t>
            </a:r>
            <a:endParaRPr sz="1400">
              <a:latin typeface="Segoe UI"/>
              <a:cs typeface="Segoe UI"/>
            </a:endParaRPr>
          </a:p>
          <a:p>
            <a:pPr marL="412115" marR="8255">
              <a:lnSpc>
                <a:spcPct val="100000"/>
              </a:lnSpc>
              <a:spcBef>
                <a:spcPts val="805"/>
              </a:spcBef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Summer</a:t>
            </a:r>
            <a:r>
              <a:rPr sz="14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season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along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with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sunshine</a:t>
            </a:r>
            <a:r>
              <a:rPr sz="1400" spc="-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duration</a:t>
            </a:r>
            <a:r>
              <a:rPr sz="1400" spc="-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positively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influences</a:t>
            </a:r>
            <a:r>
              <a:rPr sz="1400" spc="-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demand</a:t>
            </a:r>
            <a:r>
              <a:rPr sz="1400" spc="-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from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customers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5448" y="4031869"/>
            <a:ext cx="5641975" cy="2704465"/>
            <a:chOff x="6005448" y="4031869"/>
            <a:chExt cx="5641975" cy="2704465"/>
          </a:xfrm>
        </p:grpSpPr>
        <p:sp>
          <p:nvSpPr>
            <p:cNvPr id="3" name="object 3"/>
            <p:cNvSpPr/>
            <p:nvPr/>
          </p:nvSpPr>
          <p:spPr>
            <a:xfrm>
              <a:off x="6011798" y="4038219"/>
              <a:ext cx="5629275" cy="2691765"/>
            </a:xfrm>
            <a:custGeom>
              <a:avLst/>
              <a:gdLst/>
              <a:ahLst/>
              <a:cxnLst/>
              <a:rect l="l" t="t" r="r" b="b"/>
              <a:pathLst>
                <a:path w="5629275" h="2691765">
                  <a:moveTo>
                    <a:pt x="5628894" y="0"/>
                  </a:moveTo>
                  <a:lnTo>
                    <a:pt x="0" y="0"/>
                  </a:lnTo>
                  <a:lnTo>
                    <a:pt x="0" y="2691383"/>
                  </a:lnTo>
                  <a:lnTo>
                    <a:pt x="5628894" y="2691383"/>
                  </a:lnTo>
                  <a:lnTo>
                    <a:pt x="5628894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1798" y="4038219"/>
              <a:ext cx="5629275" cy="2691765"/>
            </a:xfrm>
            <a:custGeom>
              <a:avLst/>
              <a:gdLst/>
              <a:ahLst/>
              <a:cxnLst/>
              <a:rect l="l" t="t" r="r" b="b"/>
              <a:pathLst>
                <a:path w="5629275" h="2691765">
                  <a:moveTo>
                    <a:pt x="0" y="0"/>
                  </a:moveTo>
                  <a:lnTo>
                    <a:pt x="5628894" y="0"/>
                  </a:lnTo>
                  <a:lnTo>
                    <a:pt x="5628894" y="2691383"/>
                  </a:lnTo>
                  <a:lnTo>
                    <a:pt x="0" y="26913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2765" y="4031869"/>
          <a:ext cx="5304154" cy="2684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lnT w="12700">
                      <a:solidFill>
                        <a:srgbClr val="D9D9EA"/>
                      </a:solidFill>
                      <a:prstDash val="solid"/>
                    </a:lnT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5073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Variables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3975" marB="0">
                    <a:lnT w="12700">
                      <a:solidFill>
                        <a:srgbClr val="D9D9EA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b="1" spc="-20" dirty="0">
                          <a:latin typeface="Segoe UI"/>
                          <a:cs typeface="Segoe UI"/>
                        </a:rPr>
                        <a:t>Coef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3975" marB="0">
                    <a:lnT w="12700">
                      <a:solidFill>
                        <a:srgbClr val="D9D9EA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019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b="1" spc="-25" dirty="0">
                          <a:latin typeface="Segoe UI"/>
                          <a:cs typeface="Segoe UI"/>
                        </a:rPr>
                        <a:t>Sig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53975" marB="0">
                    <a:lnT w="12700">
                      <a:solidFill>
                        <a:srgbClr val="D9D9EA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row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(Intercept)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4.4758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solidFill>
                      <a:srgbClr val="62BD7A"/>
                    </a:solidFill>
                  </a:tcPr>
                </a:tc>
                <a:tc>
                  <a:txBody>
                    <a:bodyPr/>
                    <a:lstStyle/>
                    <a:p>
                      <a:pPr marR="27749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1905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Price_Ln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(0.1728)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CCD7D"/>
                    </a:solidFill>
                  </a:tcPr>
                </a:tc>
                <a:tc>
                  <a:txBody>
                    <a:bodyPr/>
                    <a:lstStyle/>
                    <a:p>
                      <a:pPr marR="2774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25" dirty="0">
                          <a:latin typeface="Segoe UI"/>
                          <a:cs typeface="Segoe UI"/>
                        </a:rPr>
                        <a:t>TDP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0.1119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DE482"/>
                    </a:solidFill>
                  </a:tcPr>
                </a:tc>
                <a:tc>
                  <a:txBody>
                    <a:bodyPr/>
                    <a:lstStyle/>
                    <a:p>
                      <a:pPr marR="2774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BrandDUKAPLAST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0.8920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E6E383"/>
                    </a:solidFill>
                  </a:tcPr>
                </a:tc>
                <a:tc>
                  <a:txBody>
                    <a:bodyPr/>
                    <a:lstStyle/>
                    <a:p>
                      <a:pPr marR="2774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BrandGOTHAPLAST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0.2883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marR="2774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BrandHANSAPLAST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(0.1171)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CD27E"/>
                    </a:solidFill>
                  </a:tcPr>
                </a:tc>
                <a:tc>
                  <a:txBody>
                    <a:bodyPr/>
                    <a:lstStyle/>
                    <a:p>
                      <a:pPr marR="30924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b="1" dirty="0">
                          <a:latin typeface="Segoe UI"/>
                          <a:cs typeface="Segoe UI"/>
                        </a:rPr>
                        <a:t>x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BrandKALFF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1.4158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D2DF82"/>
                    </a:solidFill>
                  </a:tcPr>
                </a:tc>
                <a:tc>
                  <a:txBody>
                    <a:bodyPr/>
                    <a:lstStyle/>
                    <a:p>
                      <a:pPr marR="2774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20" dirty="0">
                          <a:latin typeface="Segoe UI"/>
                          <a:cs typeface="Segoe UI"/>
                        </a:rPr>
                        <a:t>BrandPRIVATE</a:t>
                      </a:r>
                      <a:r>
                        <a:rPr sz="10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LABELS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1.9004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C1DA81"/>
                    </a:solidFill>
                  </a:tcPr>
                </a:tc>
                <a:tc>
                  <a:txBody>
                    <a:bodyPr/>
                    <a:lstStyle/>
                    <a:p>
                      <a:pPr marR="2774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BrandSANA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1.1186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DEE183"/>
                    </a:solidFill>
                  </a:tcPr>
                </a:tc>
                <a:tc>
                  <a:txBody>
                    <a:bodyPr/>
                    <a:lstStyle/>
                    <a:p>
                      <a:pPr marR="2774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SeasonSpring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0.1110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marR="2774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9D9EA"/>
                      </a:solidFill>
                      <a:prstDash val="solid"/>
                    </a:lnL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SeasonSummer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0.2560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marR="27749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7305" marB="0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060">
                <a:tc>
                  <a:txBody>
                    <a:bodyPr/>
                    <a:lstStyle/>
                    <a:p>
                      <a:pPr marL="12065">
                        <a:lnSpc>
                          <a:spcPts val="890"/>
                        </a:lnSpc>
                        <a:spcBef>
                          <a:spcPts val="790"/>
                        </a:spcBef>
                      </a:pPr>
                      <a:r>
                        <a:rPr sz="800" b="1" dirty="0">
                          <a:solidFill>
                            <a:srgbClr val="00136E"/>
                          </a:solidFill>
                          <a:latin typeface="Segoe UI"/>
                          <a:cs typeface="Segoe UI"/>
                        </a:rPr>
                        <a:t>Page</a:t>
                      </a:r>
                      <a:r>
                        <a:rPr sz="800" b="1" spc="-20" dirty="0">
                          <a:solidFill>
                            <a:srgbClr val="00136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00136E"/>
                          </a:solidFill>
                          <a:latin typeface="Segoe UI"/>
                          <a:cs typeface="Segoe UI"/>
                        </a:rPr>
                        <a:t>21</a:t>
                      </a:r>
                      <a:endParaRPr sz="800">
                        <a:latin typeface="Segoe UI"/>
                        <a:cs typeface="Segoe UI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D9D9EA"/>
                      </a:solidFill>
                      <a:prstDash val="solid"/>
                    </a:lnL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SeasonWinter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0.0960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7305" marB="0"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marR="27749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7305" marB="0"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9D9EA"/>
                      </a:solidFill>
                      <a:prstDash val="solid"/>
                    </a:lnR>
                    <a:lnT w="12700">
                      <a:solidFill>
                        <a:srgbClr val="D9D9EA"/>
                      </a:solidFill>
                      <a:prstDash val="solid"/>
                    </a:lnT>
                    <a:lnB w="12700">
                      <a:solidFill>
                        <a:srgbClr val="D9D9EA"/>
                      </a:solidFill>
                      <a:prstDash val="solid"/>
                    </a:lnB>
                    <a:solidFill>
                      <a:srgbClr val="C3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5988684" y="1203325"/>
            <a:ext cx="5658485" cy="2704465"/>
            <a:chOff x="5988684" y="1203325"/>
            <a:chExt cx="5658485" cy="2704465"/>
          </a:xfrm>
        </p:grpSpPr>
        <p:sp>
          <p:nvSpPr>
            <p:cNvPr id="7" name="object 7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5645658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645658" y="2691384"/>
                  </a:lnTo>
                  <a:lnTo>
                    <a:pt x="5645658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0" y="0"/>
                  </a:moveTo>
                  <a:lnTo>
                    <a:pt x="5645658" y="0"/>
                  </a:lnTo>
                  <a:lnTo>
                    <a:pt x="5645658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5719" y="1181100"/>
            <a:ext cx="5303520" cy="2731135"/>
            <a:chOff x="545719" y="1181100"/>
            <a:chExt cx="5303520" cy="2731135"/>
          </a:xfrm>
        </p:grpSpPr>
        <p:sp>
          <p:nvSpPr>
            <p:cNvPr id="10" name="object 10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5290565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290565" y="2691384"/>
                  </a:lnTo>
                  <a:lnTo>
                    <a:pt x="5290565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0" y="0"/>
                  </a:moveTo>
                  <a:lnTo>
                    <a:pt x="5290565" y="0"/>
                  </a:lnTo>
                  <a:lnTo>
                    <a:pt x="5290565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490" y="1181100"/>
              <a:ext cx="4422647" cy="2731007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5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METERWARE</a:t>
            </a:r>
            <a:r>
              <a:rPr spc="-25" dirty="0"/>
              <a:t> </a:t>
            </a:r>
            <a:r>
              <a:rPr dirty="0"/>
              <a:t>-</a:t>
            </a:r>
            <a:r>
              <a:rPr spc="-25" dirty="0"/>
              <a:t> </a:t>
            </a:r>
            <a:r>
              <a:rPr dirty="0"/>
              <a:t>opportunity</a:t>
            </a:r>
            <a:r>
              <a:rPr spc="-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BDF</a:t>
            </a:r>
            <a:r>
              <a:rPr spc="-1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increase</a:t>
            </a:r>
            <a:r>
              <a:rPr spc="-35" dirty="0"/>
              <a:t> </a:t>
            </a:r>
            <a:r>
              <a:rPr dirty="0"/>
              <a:t>brand</a:t>
            </a:r>
            <a:r>
              <a:rPr spc="-30" dirty="0"/>
              <a:t> </a:t>
            </a:r>
            <a:r>
              <a:rPr spc="-10" dirty="0"/>
              <a:t>equity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323838" y="4274820"/>
            <a:ext cx="5004435" cy="22777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 marL="400050" marR="323850" indent="-400050">
              <a:lnSpc>
                <a:spcPts val="1920"/>
              </a:lnSpc>
              <a:spcBef>
                <a:spcPts val="2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METERWARE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segment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marginally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price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elastic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due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to</a:t>
            </a:r>
            <a:r>
              <a:rPr sz="16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neutral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Price_Ln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coefficient</a:t>
            </a:r>
            <a:endParaRPr sz="1600">
              <a:latin typeface="Segoe UI"/>
              <a:cs typeface="Segoe UI"/>
            </a:endParaRPr>
          </a:p>
          <a:p>
            <a:pPr marL="400050" marR="240665" indent="-400050">
              <a:lnSpc>
                <a:spcPct val="100000"/>
              </a:lnSpc>
              <a:spcBef>
                <a:spcPts val="73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There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a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strong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relationship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between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of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6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i.e.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weighted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distribution</a:t>
            </a:r>
            <a:endParaRPr sz="1600">
              <a:latin typeface="Segoe UI"/>
              <a:cs typeface="Segoe UI"/>
            </a:endParaRPr>
          </a:p>
          <a:p>
            <a:pPr marL="400050" marR="416559" indent="-400050">
              <a:lnSpc>
                <a:spcPct val="100000"/>
              </a:lnSpc>
              <a:spcBef>
                <a:spcPts val="79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Brand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has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one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of</a:t>
            </a:r>
            <a:r>
              <a:rPr sz="16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lowest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brand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recognition,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but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its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coefficient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not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significant</a:t>
            </a:r>
            <a:endParaRPr sz="1600">
              <a:latin typeface="Segoe UI"/>
              <a:cs typeface="Segoe UI"/>
            </a:endParaRPr>
          </a:p>
          <a:p>
            <a:pPr marL="400050" marR="747395" indent="-400050">
              <a:lnSpc>
                <a:spcPct val="100000"/>
              </a:lnSpc>
              <a:spcBef>
                <a:spcPts val="80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Seasonality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factor</a:t>
            </a:r>
            <a:r>
              <a:rPr sz="16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-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summer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time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positively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influences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0279" y="1473288"/>
            <a:ext cx="4991100" cy="20605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3825" rIns="0" bIns="0" rtlCol="0">
            <a:spAutoFit/>
          </a:bodyPr>
          <a:lstStyle/>
          <a:p>
            <a:pPr marL="1764030">
              <a:lnSpc>
                <a:spcPts val="1005"/>
              </a:lnSpc>
              <a:spcBef>
                <a:spcPts val="975"/>
              </a:spcBef>
              <a:tabLst>
                <a:tab pos="4359275" algn="l"/>
              </a:tabLst>
            </a:pPr>
            <a:r>
              <a:rPr sz="1000" b="1" dirty="0">
                <a:latin typeface="Segoe UI"/>
                <a:cs typeface="Segoe UI"/>
              </a:rPr>
              <a:t>Fit</a:t>
            </a:r>
            <a:r>
              <a:rPr sz="1000" b="1" spc="35" dirty="0">
                <a:latin typeface="Segoe UI"/>
                <a:cs typeface="Segoe UI"/>
              </a:rPr>
              <a:t> </a:t>
            </a:r>
            <a:r>
              <a:rPr sz="1000" b="1" spc="-10" dirty="0">
                <a:latin typeface="Segoe UI"/>
                <a:cs typeface="Segoe UI"/>
              </a:rPr>
              <a:t>Variables</a:t>
            </a:r>
            <a:r>
              <a:rPr sz="1000" b="1" dirty="0">
                <a:latin typeface="Segoe UI"/>
                <a:cs typeface="Segoe UI"/>
              </a:rPr>
              <a:t>	</a:t>
            </a:r>
            <a:r>
              <a:rPr sz="1500" b="1" spc="-15" baseline="44444" dirty="0">
                <a:latin typeface="Segoe UI"/>
                <a:cs typeface="Segoe UI"/>
              </a:rPr>
              <a:t>Adjusted</a:t>
            </a:r>
            <a:endParaRPr sz="1500" baseline="44444">
              <a:latin typeface="Segoe UI"/>
              <a:cs typeface="Segoe UI"/>
            </a:endParaRPr>
          </a:p>
          <a:p>
            <a:pPr marR="272415" algn="r">
              <a:lnSpc>
                <a:spcPts val="1005"/>
              </a:lnSpc>
            </a:pPr>
            <a:r>
              <a:rPr sz="1000" b="1" spc="-25" dirty="0">
                <a:latin typeface="Segoe UI"/>
                <a:cs typeface="Segoe UI"/>
              </a:rPr>
              <a:t>R2</a:t>
            </a:r>
            <a:endParaRPr sz="1000">
              <a:latin typeface="Segoe UI"/>
              <a:cs typeface="Segoe UI"/>
            </a:endParaRPr>
          </a:p>
          <a:p>
            <a:pPr marL="19050" algn="just">
              <a:lnSpc>
                <a:spcPct val="100000"/>
              </a:lnSpc>
              <a:spcBef>
                <a:spcPts val="425"/>
              </a:spcBef>
              <a:tabLst>
                <a:tab pos="4623435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2.19%</a:t>
            </a:r>
            <a:endParaRPr sz="1000">
              <a:latin typeface="Segoe UI"/>
              <a:cs typeface="Segoe UI"/>
            </a:endParaRPr>
          </a:p>
          <a:p>
            <a:pPr marL="19050" algn="just">
              <a:lnSpc>
                <a:spcPct val="100000"/>
              </a:lnSpc>
              <a:spcBef>
                <a:spcPts val="420"/>
              </a:spcBef>
              <a:tabLst>
                <a:tab pos="4552950" algn="l"/>
              </a:tabLst>
            </a:pPr>
            <a:r>
              <a:rPr sz="1000" spc="-10" dirty="0">
                <a:latin typeface="Segoe UI"/>
                <a:cs typeface="Segoe UI"/>
              </a:rPr>
              <a:t>Volume_Ln~TDP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30.88%</a:t>
            </a:r>
            <a:endParaRPr sz="1000">
              <a:latin typeface="Segoe UI"/>
              <a:cs typeface="Segoe UI"/>
            </a:endParaRPr>
          </a:p>
          <a:p>
            <a:pPr marL="19050" algn="just">
              <a:lnSpc>
                <a:spcPct val="100000"/>
              </a:lnSpc>
              <a:spcBef>
                <a:spcPts val="425"/>
              </a:spcBef>
              <a:tabLst>
                <a:tab pos="4552950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36.73%</a:t>
            </a:r>
            <a:endParaRPr sz="1000">
              <a:latin typeface="Segoe UI"/>
              <a:cs typeface="Segoe UI"/>
            </a:endParaRPr>
          </a:p>
          <a:p>
            <a:pPr marL="19050" algn="just">
              <a:lnSpc>
                <a:spcPct val="100000"/>
              </a:lnSpc>
              <a:spcBef>
                <a:spcPts val="420"/>
              </a:spcBef>
              <a:tabLst>
                <a:tab pos="4552950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Volume_Ln~Price_Ln+TDP+Brand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51.40%</a:t>
            </a:r>
            <a:endParaRPr sz="1000">
              <a:latin typeface="Segoe UI"/>
              <a:cs typeface="Segoe UI"/>
            </a:endParaRPr>
          </a:p>
          <a:p>
            <a:pPr marL="19050" algn="just">
              <a:lnSpc>
                <a:spcPct val="100000"/>
              </a:lnSpc>
              <a:spcBef>
                <a:spcPts val="425"/>
              </a:spcBef>
              <a:tabLst>
                <a:tab pos="4552950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Volume_Ln~Price_Ln+TDP+Brand+Season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51.52%</a:t>
            </a:r>
            <a:endParaRPr sz="1000">
              <a:latin typeface="Segoe UI"/>
              <a:cs typeface="Segoe UI"/>
            </a:endParaRPr>
          </a:p>
          <a:p>
            <a:pPr marL="19050" marR="13970" algn="just">
              <a:lnSpc>
                <a:spcPct val="135200"/>
              </a:lnSpc>
              <a:tabLst>
                <a:tab pos="4552950" algn="l"/>
              </a:tabLst>
            </a:pPr>
            <a:r>
              <a:rPr sz="1000" spc="-10" dirty="0">
                <a:latin typeface="Segoe UI"/>
                <a:cs typeface="Segoe UI"/>
              </a:rPr>
              <a:t>Volume_Ln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 </a:t>
            </a:r>
            <a:r>
              <a:rPr sz="1000" spc="-10" dirty="0">
                <a:latin typeface="Segoe UI"/>
                <a:cs typeface="Segoe UI"/>
              </a:rPr>
              <a:t>Price_Ln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TDP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Brand+Season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</a:t>
            </a:r>
            <a:r>
              <a:rPr sz="1000" spc="-25" dirty="0">
                <a:latin typeface="Segoe UI"/>
                <a:cs typeface="Segoe UI"/>
              </a:rPr>
              <a:t>CPI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51.51% Volume_Ln</a:t>
            </a:r>
            <a:r>
              <a:rPr sz="1000" spc="-5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 </a:t>
            </a:r>
            <a:r>
              <a:rPr sz="1000" spc="-10" dirty="0">
                <a:latin typeface="Segoe UI"/>
                <a:cs typeface="Segoe UI"/>
              </a:rPr>
              <a:t>Price_Ln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TDP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Brand+Season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CPI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</a:t>
            </a:r>
            <a:r>
              <a:rPr sz="1000" spc="-10" dirty="0">
                <a:latin typeface="Segoe UI"/>
                <a:cs typeface="Segoe UI"/>
              </a:rPr>
              <a:t>Temperature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51.51% Volume_Ln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Price_Ln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TDP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Brand+Season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CPI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Temperature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spc="-25" dirty="0">
                <a:latin typeface="Segoe UI"/>
                <a:cs typeface="Segoe UI"/>
              </a:rPr>
              <a:t>Sun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51.51%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344" y="4065270"/>
            <a:ext cx="11587480" cy="2540635"/>
          </a:xfrm>
          <a:custGeom>
            <a:avLst/>
            <a:gdLst/>
            <a:ahLst/>
            <a:cxnLst/>
            <a:rect l="l" t="t" r="r" b="b"/>
            <a:pathLst>
              <a:path w="11587480" h="2540634">
                <a:moveTo>
                  <a:pt x="11586972" y="0"/>
                </a:moveTo>
                <a:lnTo>
                  <a:pt x="0" y="0"/>
                </a:lnTo>
                <a:lnTo>
                  <a:pt x="0" y="2540507"/>
                </a:lnTo>
                <a:lnTo>
                  <a:pt x="11586972" y="2540507"/>
                </a:lnTo>
                <a:lnTo>
                  <a:pt x="11586972" y="0"/>
                </a:lnTo>
                <a:close/>
              </a:path>
            </a:pathLst>
          </a:custGeom>
          <a:solidFill>
            <a:srgbClr val="C3C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344" y="1564386"/>
            <a:ext cx="11587480" cy="2344420"/>
          </a:xfrm>
          <a:custGeom>
            <a:avLst/>
            <a:gdLst/>
            <a:ahLst/>
            <a:cxnLst/>
            <a:rect l="l" t="t" r="r" b="b"/>
            <a:pathLst>
              <a:path w="11587480" h="2344420">
                <a:moveTo>
                  <a:pt x="11586972" y="0"/>
                </a:moveTo>
                <a:lnTo>
                  <a:pt x="0" y="0"/>
                </a:lnTo>
                <a:lnTo>
                  <a:pt x="0" y="2343912"/>
                </a:lnTo>
                <a:lnTo>
                  <a:pt x="11586972" y="2343912"/>
                </a:lnTo>
                <a:lnTo>
                  <a:pt x="11586972" y="0"/>
                </a:lnTo>
                <a:close/>
              </a:path>
            </a:pathLst>
          </a:custGeom>
          <a:solidFill>
            <a:srgbClr val="C3C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52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BDF</a:t>
            </a:r>
            <a:r>
              <a:rPr spc="-25" dirty="0"/>
              <a:t> </a:t>
            </a:r>
            <a:r>
              <a:rPr dirty="0"/>
              <a:t>can</a:t>
            </a:r>
            <a:r>
              <a:rPr spc="-30" dirty="0"/>
              <a:t> </a:t>
            </a:r>
            <a:r>
              <a:rPr dirty="0"/>
              <a:t>increase</a:t>
            </a:r>
            <a:r>
              <a:rPr spc="-40" dirty="0"/>
              <a:t> </a:t>
            </a:r>
            <a:r>
              <a:rPr dirty="0"/>
              <a:t>sales</a:t>
            </a:r>
            <a:r>
              <a:rPr spc="-35" dirty="0"/>
              <a:t> </a:t>
            </a:r>
            <a:r>
              <a:rPr dirty="0"/>
              <a:t>volume</a:t>
            </a:r>
            <a:r>
              <a:rPr spc="-30" dirty="0"/>
              <a:t> </a:t>
            </a:r>
            <a:r>
              <a:rPr dirty="0"/>
              <a:t>by</a:t>
            </a:r>
            <a:r>
              <a:rPr spc="-30" dirty="0"/>
              <a:t> </a:t>
            </a:r>
            <a:r>
              <a:rPr dirty="0"/>
              <a:t>increasing</a:t>
            </a:r>
            <a:r>
              <a:rPr spc="-40" dirty="0"/>
              <a:t> </a:t>
            </a:r>
            <a:r>
              <a:rPr dirty="0"/>
              <a:t>TDP</a:t>
            </a:r>
            <a:r>
              <a:rPr spc="-3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spc="-50" dirty="0"/>
              <a:t>2 </a:t>
            </a:r>
            <a:r>
              <a:rPr dirty="0"/>
              <a:t>products</a:t>
            </a:r>
            <a:r>
              <a:rPr spc="-25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10" dirty="0"/>
              <a:t>segment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24600" y="4258817"/>
            <a:ext cx="5553710" cy="19367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00050" indent="-400685">
              <a:lnSpc>
                <a:spcPts val="1550"/>
              </a:lnSpc>
              <a:buAutoNum type="romanLcPeriod"/>
              <a:tabLst>
                <a:tab pos="400050" algn="l"/>
                <a:tab pos="400685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300" spc="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explains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most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of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variation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products.</a:t>
            </a:r>
            <a:endParaRPr sz="1300">
              <a:latin typeface="Segoe UI"/>
              <a:cs typeface="Segoe UI"/>
            </a:endParaRPr>
          </a:p>
          <a:p>
            <a:pPr marL="400050" indent="-401320">
              <a:lnSpc>
                <a:spcPct val="100000"/>
              </a:lnSpc>
              <a:spcBef>
                <a:spcPts val="82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ELASTIC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STREIFEN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1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X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6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CM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1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ST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endParaRPr sz="1300">
              <a:latin typeface="Segoe UI"/>
              <a:cs typeface="Segoe UI"/>
            </a:endParaRPr>
          </a:p>
          <a:p>
            <a:pPr marL="400050">
              <a:lnSpc>
                <a:spcPct val="100000"/>
              </a:lnSpc>
              <a:spcBef>
                <a:spcPts val="25"/>
              </a:spcBef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UNIVERSAL</a:t>
            </a:r>
            <a:r>
              <a:rPr sz="1300" spc="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STREIFEN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1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X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6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CM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1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ST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have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better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300" spc="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coefficients</a:t>
            </a:r>
            <a:endParaRPr sz="1300">
              <a:latin typeface="Segoe UI"/>
              <a:cs typeface="Segoe UI"/>
            </a:endParaRPr>
          </a:p>
          <a:p>
            <a:pPr marL="400050">
              <a:lnSpc>
                <a:spcPct val="100000"/>
              </a:lnSpc>
              <a:spcBef>
                <a:spcPts val="30"/>
              </a:spcBef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i.e.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additional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can</a:t>
            </a:r>
            <a:r>
              <a:rPr sz="1300" spc="7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be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obtained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by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increasing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25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endParaRPr sz="1300">
              <a:latin typeface="Segoe UI"/>
              <a:cs typeface="Segoe UI"/>
            </a:endParaRPr>
          </a:p>
          <a:p>
            <a:pPr marL="400050" marR="365125" indent="-400685">
              <a:lnSpc>
                <a:spcPct val="101600"/>
              </a:lnSpc>
              <a:spcBef>
                <a:spcPts val="805"/>
              </a:spcBef>
              <a:buAutoNum type="romanLcPeriod" startAt="3"/>
              <a:tabLst>
                <a:tab pos="400050" algn="l"/>
                <a:tab pos="400685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Demand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300" spc="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private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labels,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main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competition,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only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partially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explained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by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price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25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endParaRPr sz="1300">
              <a:latin typeface="Segoe UI"/>
              <a:cs typeface="Segoe UI"/>
            </a:endParaRPr>
          </a:p>
          <a:p>
            <a:pPr marL="400050" marR="274955" indent="-400685">
              <a:lnSpc>
                <a:spcPct val="101899"/>
              </a:lnSpc>
              <a:spcBef>
                <a:spcPts val="800"/>
              </a:spcBef>
              <a:buAutoNum type="romanLcPeriod" startAt="3"/>
              <a:tabLst>
                <a:tab pos="400050" algn="l"/>
                <a:tab pos="400685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Summer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season</a:t>
            </a:r>
            <a:r>
              <a:rPr sz="1300" spc="7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along</a:t>
            </a:r>
            <a:r>
              <a:rPr sz="1300" spc="8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with</a:t>
            </a:r>
            <a:r>
              <a:rPr sz="1300" spc="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sunshine</a:t>
            </a:r>
            <a:r>
              <a:rPr sz="1300" spc="7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duration</a:t>
            </a:r>
            <a:r>
              <a:rPr sz="1300" spc="9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positively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infuences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demand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from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customers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9362" y="4266482"/>
            <a:ext cx="5662930" cy="1964689"/>
          </a:xfrm>
          <a:custGeom>
            <a:avLst/>
            <a:gdLst/>
            <a:ahLst/>
            <a:cxnLst/>
            <a:rect l="l" t="t" r="r" b="b"/>
            <a:pathLst>
              <a:path w="5662930" h="1964689">
                <a:moveTo>
                  <a:pt x="5662459" y="1964127"/>
                </a:moveTo>
                <a:lnTo>
                  <a:pt x="0" y="1964127"/>
                </a:lnTo>
                <a:lnTo>
                  <a:pt x="0" y="0"/>
                </a:lnTo>
                <a:lnTo>
                  <a:pt x="5662459" y="0"/>
                </a:lnTo>
                <a:lnTo>
                  <a:pt x="5662459" y="1964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9362" y="4215430"/>
            <a:ext cx="5655310" cy="1990089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956435">
              <a:lnSpc>
                <a:spcPct val="100000"/>
              </a:lnSpc>
              <a:spcBef>
                <a:spcPts val="590"/>
              </a:spcBef>
              <a:tabLst>
                <a:tab pos="4994275" algn="l"/>
              </a:tabLst>
            </a:pPr>
            <a:r>
              <a:rPr sz="1200" b="1" dirty="0">
                <a:latin typeface="Segoe UI"/>
                <a:cs typeface="Segoe UI"/>
              </a:rPr>
              <a:t>Fit</a:t>
            </a:r>
            <a:r>
              <a:rPr sz="1200" b="1" spc="30" dirty="0">
                <a:latin typeface="Segoe UI"/>
                <a:cs typeface="Segoe UI"/>
              </a:rPr>
              <a:t> </a:t>
            </a:r>
            <a:r>
              <a:rPr sz="1200" b="1" spc="-10" dirty="0">
                <a:latin typeface="Segoe UI"/>
                <a:cs typeface="Segoe UI"/>
              </a:rPr>
              <a:t>Variables</a:t>
            </a:r>
            <a:r>
              <a:rPr sz="1200" b="1" dirty="0">
                <a:latin typeface="Segoe UI"/>
                <a:cs typeface="Segoe UI"/>
              </a:rPr>
              <a:t>	Adj</a:t>
            </a:r>
            <a:r>
              <a:rPr sz="1200" b="1" spc="10" dirty="0">
                <a:latin typeface="Segoe UI"/>
                <a:cs typeface="Segoe UI"/>
              </a:rPr>
              <a:t> </a:t>
            </a:r>
            <a:r>
              <a:rPr sz="1200" b="1" spc="-25" dirty="0">
                <a:latin typeface="Segoe UI"/>
                <a:cs typeface="Segoe UI"/>
              </a:rPr>
              <a:t>R2</a:t>
            </a:r>
            <a:endParaRPr sz="1200">
              <a:latin typeface="Segoe UI"/>
              <a:cs typeface="Segoe UI"/>
            </a:endParaRPr>
          </a:p>
          <a:p>
            <a:pPr marL="22860">
              <a:lnSpc>
                <a:spcPct val="100000"/>
              </a:lnSpc>
              <a:spcBef>
                <a:spcPts val="495"/>
              </a:spcBef>
              <a:tabLst>
                <a:tab pos="5309235" algn="l"/>
              </a:tabLst>
            </a:pPr>
            <a:r>
              <a:rPr sz="1200" spc="-10" dirty="0">
                <a:latin typeface="Segoe UI"/>
                <a:cs typeface="Segoe UI"/>
              </a:rPr>
              <a:t>Volume_Ln~Price_Ln</a:t>
            </a:r>
            <a:r>
              <a:rPr sz="1200" dirty="0">
                <a:latin typeface="Segoe UI"/>
                <a:cs typeface="Segoe UI"/>
              </a:rPr>
              <a:t>	</a:t>
            </a:r>
            <a:r>
              <a:rPr sz="1200" spc="-20" dirty="0">
                <a:latin typeface="Segoe UI"/>
                <a:cs typeface="Segoe UI"/>
              </a:rPr>
              <a:t>2.0%</a:t>
            </a:r>
            <a:endParaRPr sz="1200">
              <a:latin typeface="Segoe UI"/>
              <a:cs typeface="Segoe UI"/>
            </a:endParaRPr>
          </a:p>
          <a:p>
            <a:pPr marL="22860">
              <a:lnSpc>
                <a:spcPct val="100000"/>
              </a:lnSpc>
              <a:spcBef>
                <a:spcPts val="490"/>
              </a:spcBef>
              <a:tabLst>
                <a:tab pos="5224780" algn="l"/>
              </a:tabLst>
            </a:pPr>
            <a:r>
              <a:rPr sz="1200" spc="-10" dirty="0">
                <a:latin typeface="Segoe UI"/>
                <a:cs typeface="Segoe UI"/>
              </a:rPr>
              <a:t>Volume_Ln~TDP</a:t>
            </a:r>
            <a:r>
              <a:rPr sz="1200" dirty="0">
                <a:latin typeface="Segoe UI"/>
                <a:cs typeface="Segoe UI"/>
              </a:rPr>
              <a:t>	</a:t>
            </a:r>
            <a:r>
              <a:rPr sz="1200" spc="-10" dirty="0">
                <a:latin typeface="Segoe UI"/>
                <a:cs typeface="Segoe UI"/>
              </a:rPr>
              <a:t>74.1%</a:t>
            </a:r>
            <a:endParaRPr sz="1200">
              <a:latin typeface="Segoe UI"/>
              <a:cs typeface="Segoe UI"/>
            </a:endParaRPr>
          </a:p>
          <a:p>
            <a:pPr marL="22860">
              <a:lnSpc>
                <a:spcPct val="100000"/>
              </a:lnSpc>
              <a:spcBef>
                <a:spcPts val="495"/>
              </a:spcBef>
              <a:tabLst>
                <a:tab pos="5224780" algn="l"/>
              </a:tabLst>
            </a:pPr>
            <a:r>
              <a:rPr sz="1200" spc="-10" dirty="0">
                <a:latin typeface="Segoe UI"/>
                <a:cs typeface="Segoe UI"/>
              </a:rPr>
              <a:t>Volume_Ln~Price_Ln+TDP</a:t>
            </a:r>
            <a:r>
              <a:rPr sz="1200" dirty="0">
                <a:latin typeface="Segoe UI"/>
                <a:cs typeface="Segoe UI"/>
              </a:rPr>
              <a:t>	</a:t>
            </a:r>
            <a:r>
              <a:rPr sz="1200" spc="-10" dirty="0">
                <a:latin typeface="Segoe UI"/>
                <a:cs typeface="Segoe UI"/>
              </a:rPr>
              <a:t>75.4%</a:t>
            </a:r>
            <a:endParaRPr sz="1200">
              <a:latin typeface="Segoe UI"/>
              <a:cs typeface="Segoe UI"/>
            </a:endParaRPr>
          </a:p>
          <a:p>
            <a:pPr marL="22860">
              <a:lnSpc>
                <a:spcPct val="100000"/>
              </a:lnSpc>
              <a:spcBef>
                <a:spcPts val="495"/>
              </a:spcBef>
              <a:tabLst>
                <a:tab pos="5224780" algn="l"/>
              </a:tabLst>
            </a:pPr>
            <a:r>
              <a:rPr sz="1200" spc="-10" dirty="0">
                <a:latin typeface="Segoe UI"/>
                <a:cs typeface="Segoe UI"/>
              </a:rPr>
              <a:t>Volume_Ln~Price_Ln+TDP+Season</a:t>
            </a:r>
            <a:r>
              <a:rPr sz="1200" dirty="0">
                <a:latin typeface="Segoe UI"/>
                <a:cs typeface="Segoe UI"/>
              </a:rPr>
              <a:t>	</a:t>
            </a:r>
            <a:r>
              <a:rPr sz="1200" spc="-10" dirty="0">
                <a:latin typeface="Segoe UI"/>
                <a:cs typeface="Segoe UI"/>
              </a:rPr>
              <a:t>83.6%</a:t>
            </a:r>
            <a:endParaRPr sz="1200">
              <a:latin typeface="Segoe UI"/>
              <a:cs typeface="Segoe UI"/>
            </a:endParaRPr>
          </a:p>
          <a:p>
            <a:pPr marL="22860">
              <a:lnSpc>
                <a:spcPct val="100000"/>
              </a:lnSpc>
              <a:spcBef>
                <a:spcPts val="490"/>
              </a:spcBef>
              <a:tabLst>
                <a:tab pos="5224780" algn="l"/>
              </a:tabLst>
            </a:pPr>
            <a:r>
              <a:rPr sz="1200" spc="-20" dirty="0">
                <a:latin typeface="Segoe UI"/>
                <a:cs typeface="Segoe UI"/>
              </a:rPr>
              <a:t>Volume_Ln</a:t>
            </a:r>
            <a:r>
              <a:rPr sz="1200" spc="-6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~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Price_Ln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TDP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10" dirty="0">
                <a:latin typeface="Segoe UI"/>
                <a:cs typeface="Segoe UI"/>
              </a:rPr>
              <a:t> Season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25" dirty="0">
                <a:latin typeface="Segoe UI"/>
                <a:cs typeface="Segoe UI"/>
              </a:rPr>
              <a:t>CPI</a:t>
            </a:r>
            <a:r>
              <a:rPr sz="1200" dirty="0">
                <a:latin typeface="Segoe UI"/>
                <a:cs typeface="Segoe UI"/>
              </a:rPr>
              <a:t>	</a:t>
            </a:r>
            <a:r>
              <a:rPr sz="1200" spc="-10" dirty="0">
                <a:latin typeface="Segoe UI"/>
                <a:cs typeface="Segoe UI"/>
              </a:rPr>
              <a:t>83.6%</a:t>
            </a:r>
            <a:endParaRPr sz="1200">
              <a:latin typeface="Segoe UI"/>
              <a:cs typeface="Segoe UI"/>
            </a:endParaRPr>
          </a:p>
          <a:p>
            <a:pPr marL="22860" marR="10795">
              <a:lnSpc>
                <a:spcPct val="134200"/>
              </a:lnSpc>
              <a:tabLst>
                <a:tab pos="5224780" algn="l"/>
              </a:tabLst>
            </a:pPr>
            <a:r>
              <a:rPr sz="1200" spc="-20" dirty="0">
                <a:latin typeface="Segoe UI"/>
                <a:cs typeface="Segoe UI"/>
              </a:rPr>
              <a:t>Volume_Ln</a:t>
            </a:r>
            <a:r>
              <a:rPr sz="1200" spc="-6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~</a:t>
            </a:r>
            <a:r>
              <a:rPr sz="1200" spc="-10" dirty="0">
                <a:latin typeface="Segoe UI"/>
                <a:cs typeface="Segoe UI"/>
              </a:rPr>
              <a:t> Price_Ln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TDP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10" dirty="0">
                <a:latin typeface="Segoe UI"/>
                <a:cs typeface="Segoe UI"/>
              </a:rPr>
              <a:t> Season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10" dirty="0">
                <a:latin typeface="Segoe UI"/>
                <a:cs typeface="Segoe UI"/>
              </a:rPr>
              <a:t> CPI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Temperature</a:t>
            </a:r>
            <a:r>
              <a:rPr sz="1200" dirty="0">
                <a:latin typeface="Segoe UI"/>
                <a:cs typeface="Segoe UI"/>
              </a:rPr>
              <a:t>	</a:t>
            </a:r>
            <a:r>
              <a:rPr sz="1200" spc="-10" dirty="0">
                <a:latin typeface="Segoe UI"/>
                <a:cs typeface="Segoe UI"/>
              </a:rPr>
              <a:t>83.7% </a:t>
            </a:r>
            <a:r>
              <a:rPr sz="1200" spc="-20" dirty="0">
                <a:latin typeface="Segoe UI"/>
                <a:cs typeface="Segoe UI"/>
              </a:rPr>
              <a:t>Volume_Ln</a:t>
            </a:r>
            <a:r>
              <a:rPr sz="1200" spc="-6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~</a:t>
            </a:r>
            <a:r>
              <a:rPr sz="1200" spc="-10" dirty="0">
                <a:latin typeface="Segoe UI"/>
                <a:cs typeface="Segoe UI"/>
              </a:rPr>
              <a:t> Price_Ln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TDP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10" dirty="0">
                <a:latin typeface="Segoe UI"/>
                <a:cs typeface="Segoe UI"/>
              </a:rPr>
              <a:t> Season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10" dirty="0">
                <a:latin typeface="Segoe UI"/>
                <a:cs typeface="Segoe UI"/>
              </a:rPr>
              <a:t> CPI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10" dirty="0">
                <a:latin typeface="Segoe UI"/>
                <a:cs typeface="Segoe UI"/>
              </a:rPr>
              <a:t> Temperature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Sunshine</a:t>
            </a:r>
            <a:r>
              <a:rPr sz="1200" dirty="0">
                <a:latin typeface="Segoe UI"/>
                <a:cs typeface="Segoe UI"/>
              </a:rPr>
              <a:t>	</a:t>
            </a:r>
            <a:r>
              <a:rPr sz="1200" spc="-10" dirty="0">
                <a:latin typeface="Segoe UI"/>
                <a:cs typeface="Segoe UI"/>
              </a:rPr>
              <a:t>84.3%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14139" y="4258817"/>
            <a:ext cx="8255" cy="1972310"/>
            <a:chOff x="6214139" y="4258817"/>
            <a:chExt cx="8255" cy="1972310"/>
          </a:xfrm>
        </p:grpSpPr>
        <p:sp>
          <p:nvSpPr>
            <p:cNvPr id="9" name="object 9"/>
            <p:cNvSpPr/>
            <p:nvPr/>
          </p:nvSpPr>
          <p:spPr>
            <a:xfrm>
              <a:off x="6214139" y="4258818"/>
              <a:ext cx="0" cy="1972310"/>
            </a:xfrm>
            <a:custGeom>
              <a:avLst/>
              <a:gdLst/>
              <a:ahLst/>
              <a:cxnLst/>
              <a:rect l="l" t="t" r="r" b="b"/>
              <a:pathLst>
                <a:path h="1972310">
                  <a:moveTo>
                    <a:pt x="0" y="0"/>
                  </a:moveTo>
                  <a:lnTo>
                    <a:pt x="0" y="197178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4141" y="4258817"/>
              <a:ext cx="8255" cy="1972310"/>
            </a:xfrm>
            <a:custGeom>
              <a:avLst/>
              <a:gdLst/>
              <a:ahLst/>
              <a:cxnLst/>
              <a:rect l="l" t="t" r="r" b="b"/>
              <a:pathLst>
                <a:path w="8254" h="1972310">
                  <a:moveTo>
                    <a:pt x="7672" y="1971792"/>
                  </a:moveTo>
                  <a:lnTo>
                    <a:pt x="0" y="1971792"/>
                  </a:lnTo>
                  <a:lnTo>
                    <a:pt x="0" y="0"/>
                  </a:lnTo>
                  <a:lnTo>
                    <a:pt x="7672" y="0"/>
                  </a:lnTo>
                  <a:lnTo>
                    <a:pt x="7672" y="1971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5266" y="1719075"/>
          <a:ext cx="11396345" cy="2004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8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0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3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6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65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79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212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1051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8927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1051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051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0320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456690">
                        <a:lnSpc>
                          <a:spcPct val="100000"/>
                        </a:lnSpc>
                        <a:tabLst>
                          <a:tab pos="3542665" algn="l"/>
                        </a:tabLst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Combo</a:t>
                      </a:r>
                      <a:r>
                        <a:rPr sz="1000" b="1" dirty="0">
                          <a:latin typeface="Segoe UI"/>
                          <a:cs typeface="Segoe UI"/>
                        </a:rPr>
                        <a:t>	Adj</a:t>
                      </a:r>
                      <a:r>
                        <a:rPr sz="1000" b="1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b="1" spc="-25" dirty="0">
                          <a:latin typeface="Segoe UI"/>
                          <a:cs typeface="Segoe UI"/>
                        </a:rPr>
                        <a:t>R2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375"/>
                        </a:spcBef>
                        <a:tabLst>
                          <a:tab pos="3763645" algn="l"/>
                        </a:tabLst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STREIFEN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CLASSIC</a:t>
                      </a:r>
                      <a:r>
                        <a:rPr sz="10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2</a:t>
                      </a:r>
                      <a:r>
                        <a:rPr sz="1000" spc="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M</a:t>
                      </a:r>
                      <a:r>
                        <a:rPr sz="10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X</a:t>
                      </a:r>
                      <a:r>
                        <a:rPr sz="1000" spc="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r>
                        <a:rPr sz="1000" spc="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CM</a:t>
                      </a:r>
                      <a:r>
                        <a:rPr sz="10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r>
                        <a:rPr sz="1000" spc="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84.3%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375"/>
                        </a:spcBef>
                        <a:tabLst>
                          <a:tab pos="3763645" algn="l"/>
                        </a:tabLst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HANSAPLAST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STREIFEN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CLASSIC</a:t>
                      </a:r>
                      <a:r>
                        <a:rPr sz="10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r>
                        <a:rPr sz="1000" spc="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M</a:t>
                      </a:r>
                      <a:r>
                        <a:rPr sz="10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X</a:t>
                      </a:r>
                      <a:r>
                        <a:rPr sz="1000" spc="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r>
                        <a:rPr sz="1000" spc="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CM</a:t>
                      </a:r>
                      <a:r>
                        <a:rPr sz="10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r>
                        <a:rPr sz="1000" spc="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83.2%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  <a:spcBef>
                          <a:spcPts val="375"/>
                        </a:spcBef>
                        <a:tabLst>
                          <a:tab pos="3763645" algn="l"/>
                        </a:tabLst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HANSAPLAST WUNDPFLASTER</a:t>
                      </a:r>
                      <a:r>
                        <a:rPr sz="100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SENSITIV</a:t>
                      </a:r>
                      <a:r>
                        <a:rPr sz="10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r>
                        <a:rPr sz="100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M</a:t>
                      </a:r>
                      <a:r>
                        <a:rPr sz="10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X</a:t>
                      </a:r>
                      <a:r>
                        <a:rPr sz="1000" spc="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r>
                        <a:rPr sz="1000" spc="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CM</a:t>
                      </a:r>
                      <a:r>
                        <a:rPr sz="10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r>
                        <a:rPr sz="10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85.2%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375"/>
                        </a:spcBef>
                        <a:tabLst>
                          <a:tab pos="3764279" algn="l"/>
                        </a:tabLst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HANSAPLAST UNIVERSAL STREIFEN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r>
                        <a:rPr sz="10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M</a:t>
                      </a:r>
                      <a:r>
                        <a:rPr sz="10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X</a:t>
                      </a:r>
                      <a:r>
                        <a:rPr sz="1000" spc="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r>
                        <a:rPr sz="10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CM</a:t>
                      </a:r>
                      <a:r>
                        <a:rPr sz="10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r>
                        <a:rPr sz="10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82.8%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375"/>
                        </a:spcBef>
                        <a:tabLst>
                          <a:tab pos="3764915" algn="l"/>
                        </a:tabLst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HANSAPLAST ELASTIC</a:t>
                      </a:r>
                      <a:r>
                        <a:rPr sz="10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STREIFEN 1</a:t>
                      </a:r>
                      <a:r>
                        <a:rPr sz="10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M</a:t>
                      </a:r>
                      <a:r>
                        <a:rPr sz="100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X</a:t>
                      </a:r>
                      <a:r>
                        <a:rPr sz="1000" spc="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r>
                        <a:rPr sz="10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CM</a:t>
                      </a:r>
                      <a:r>
                        <a:rPr sz="1000" spc="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1</a:t>
                      </a:r>
                      <a:r>
                        <a:rPr sz="1000" spc="4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82.6%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375"/>
                        </a:spcBef>
                        <a:tabLst>
                          <a:tab pos="3764915" algn="l"/>
                        </a:tabLst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10</a:t>
                      </a:r>
                      <a:r>
                        <a:rPr sz="10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CM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X</a:t>
                      </a:r>
                      <a:r>
                        <a:rPr sz="100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r>
                        <a:rPr sz="10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CM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10</a:t>
                      </a:r>
                      <a:r>
                        <a:rPr sz="10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37.3%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375"/>
                        </a:spcBef>
                        <a:tabLst>
                          <a:tab pos="3764915" algn="l"/>
                        </a:tabLst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EIGENMARKE 1</a:t>
                      </a:r>
                      <a:r>
                        <a:rPr sz="10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M X</a:t>
                      </a:r>
                      <a:r>
                        <a:rPr sz="10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r>
                        <a:rPr sz="10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CM 1</a:t>
                      </a:r>
                      <a:r>
                        <a:rPr sz="10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37.3%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  <a:spcBef>
                          <a:spcPts val="375"/>
                        </a:spcBef>
                        <a:tabLst>
                          <a:tab pos="3765550" algn="l"/>
                        </a:tabLst>
                      </a:pPr>
                      <a:r>
                        <a:rPr sz="1000" dirty="0">
                          <a:latin typeface="Segoe UI"/>
                          <a:cs typeface="Segoe UI"/>
                        </a:rPr>
                        <a:t>EIGENMARKE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6</a:t>
                      </a:r>
                      <a:r>
                        <a:rPr sz="10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CM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X</a:t>
                      </a:r>
                      <a:r>
                        <a:rPr sz="1000" spc="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10</a:t>
                      </a:r>
                      <a:r>
                        <a:rPr sz="10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CM</a:t>
                      </a:r>
                      <a:r>
                        <a:rPr sz="10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20</a:t>
                      </a:r>
                      <a:r>
                        <a:rPr sz="1000" spc="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25" dirty="0">
                          <a:latin typeface="Segoe UI"/>
                          <a:cs typeface="Segoe UI"/>
                        </a:rPr>
                        <a:t>ST</a:t>
                      </a:r>
                      <a:r>
                        <a:rPr sz="1000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42.1%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Price_Ln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spc="-25" dirty="0">
                          <a:latin typeface="Segoe UI"/>
                          <a:cs typeface="Segoe UI"/>
                        </a:rPr>
                        <a:t>TDP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Season_Spring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Season_Summer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Season_Winter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spc="-25" dirty="0">
                          <a:latin typeface="Segoe UI"/>
                          <a:cs typeface="Segoe UI"/>
                        </a:rPr>
                        <a:t>CPI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Temperature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Sunshine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638810" algn="l"/>
                        </a:tabLst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1000" b="1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1000" b="1" spc="155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10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688975" algn="l"/>
                        </a:tabLst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1000" b="1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739140" algn="l"/>
                        </a:tabLst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1000" b="1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603250" algn="l"/>
                        </a:tabLst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1000" b="1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560070" algn="l"/>
                        </a:tabLst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1000" b="1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617220" algn="l"/>
                        </a:tabLst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1000" b="1" dirty="0">
                          <a:latin typeface="Segoe UI"/>
                          <a:cs typeface="Segoe UI"/>
                        </a:rPr>
                        <a:t>	</a:t>
                      </a:r>
                      <a:r>
                        <a:rPr sz="10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1000" b="1" spc="155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10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8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(12.730)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R="1714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(2.252)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R="1778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(5.437)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R="1714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(0.696)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R="55244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0.669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R="55244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0.169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R="54610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0.169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R="1587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(1.875)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85725" marR="22225">
                        <a:lnSpc>
                          <a:spcPct val="131100"/>
                        </a:lnSpc>
                        <a:spcBef>
                          <a:spcPts val="5"/>
                        </a:spcBef>
                      </a:pPr>
                      <a:r>
                        <a:rPr sz="1000" spc="-20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 Yes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C5EECE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0.025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0.023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0.025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0.060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0.094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0.150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0.150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938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0.162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2710" marR="20955" algn="just">
                        <a:lnSpc>
                          <a:spcPct val="131200"/>
                        </a:lnSpc>
                      </a:pPr>
                      <a:r>
                        <a:rPr sz="10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 Yes Yes Yes Yes Yes Yes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0.007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8892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0.004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5336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(0.039)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540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(0.015)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8956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0.046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546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(0.146)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546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(0.146)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9083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0.010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4300" marR="22225" indent="-635" algn="just">
                        <a:lnSpc>
                          <a:spcPct val="131200"/>
                        </a:lnSpc>
                      </a:pPr>
                      <a:r>
                        <a:rPr sz="1000" spc="-3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 </a:t>
                      </a:r>
                      <a:r>
                        <a:rPr sz="1000" spc="-40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 No No No No No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0.294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3175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0.298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3175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0.277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3181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0.350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3181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0.356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8321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(0.098)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8321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(0.098)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31940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0.183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42875" marR="21590" indent="-635" algn="just">
                        <a:lnSpc>
                          <a:spcPct val="131200"/>
                        </a:lnSpc>
                      </a:pPr>
                      <a:r>
                        <a:rPr sz="10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 Yes Yes Yes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0.028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889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(0.016)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889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(0.026)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(0.067)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(0.062)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2573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0.051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0.051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0.081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71145" marR="22225" indent="-635" algn="just">
                        <a:lnSpc>
                          <a:spcPct val="131200"/>
                        </a:lnSpc>
                      </a:pPr>
                      <a:r>
                        <a:rPr sz="1000" spc="-3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 No No No No No No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0.020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(0.017)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6065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0.019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(0.017)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6129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0.067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2573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(0.096)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(0.096)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(0.039)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4300" marR="22225" indent="-635" algn="just">
                        <a:lnSpc>
                          <a:spcPct val="131200"/>
                        </a:lnSpc>
                      </a:pPr>
                      <a:r>
                        <a:rPr sz="1000" spc="-3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 </a:t>
                      </a:r>
                      <a:r>
                        <a:rPr sz="1000" spc="-40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 No No No No No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(0.008)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(0.006)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(0.011)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(0.013)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8288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(0.004)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8288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(0.008)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8351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(0.008)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8351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(0.001)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4300" marR="23495" indent="-635">
                        <a:lnSpc>
                          <a:spcPct val="131100"/>
                        </a:lnSpc>
                        <a:spcBef>
                          <a:spcPts val="5"/>
                        </a:spcBef>
                      </a:pPr>
                      <a:r>
                        <a:rPr sz="1000" spc="-40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 </a:t>
                      </a:r>
                      <a:r>
                        <a:rPr sz="1000" spc="-4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0.001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0.001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0.001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8745" marR="48260" indent="120650">
                        <a:lnSpc>
                          <a:spcPct val="131300"/>
                        </a:lnSpc>
                      </a:pPr>
                      <a:r>
                        <a:rPr sz="1000" spc="-50" dirty="0">
                          <a:latin typeface="Segoe UI"/>
                          <a:cs typeface="Segoe UI"/>
                        </a:rPr>
                        <a:t>-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0.001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0.001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938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0.001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938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0.000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92710" marR="21590" indent="-635" algn="just">
                        <a:lnSpc>
                          <a:spcPct val="131200"/>
                        </a:lnSpc>
                      </a:pPr>
                      <a:r>
                        <a:rPr sz="10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 Yes Yes Yes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1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714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1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286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0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5570" marR="22225" indent="-635" algn="just">
                        <a:lnSpc>
                          <a:spcPct val="131300"/>
                        </a:lnSpc>
                      </a:pPr>
                      <a:r>
                        <a:rPr sz="1000" spc="-40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 </a:t>
                      </a:r>
                      <a:r>
                        <a:rPr sz="1000" spc="-4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 No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460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1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0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65735" marR="22225" indent="-635">
                        <a:lnSpc>
                          <a:spcPct val="131300"/>
                        </a:lnSpc>
                      </a:pPr>
                      <a:r>
                        <a:rPr sz="1000" spc="-40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 </a:t>
                      </a:r>
                      <a:r>
                        <a:rPr sz="1000" spc="-4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60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115570" marR="22225" indent="-635">
                        <a:lnSpc>
                          <a:spcPct val="131300"/>
                        </a:lnSpc>
                      </a:pPr>
                      <a:r>
                        <a:rPr sz="1000" spc="-40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 </a:t>
                      </a:r>
                      <a:r>
                        <a:rPr sz="1000" spc="-4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86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2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0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714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286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60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286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5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Recommendations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773849" y="1495107"/>
            <a:ext cx="741680" cy="739775"/>
          </a:xfrm>
          <a:custGeom>
            <a:avLst/>
            <a:gdLst/>
            <a:ahLst/>
            <a:cxnLst/>
            <a:rect l="l" t="t" r="r" b="b"/>
            <a:pathLst>
              <a:path w="741680" h="739775">
                <a:moveTo>
                  <a:pt x="602107" y="517639"/>
                </a:moveTo>
                <a:lnTo>
                  <a:pt x="546036" y="493356"/>
                </a:lnTo>
                <a:lnTo>
                  <a:pt x="494626" y="467398"/>
                </a:lnTo>
                <a:lnTo>
                  <a:pt x="447814" y="439674"/>
                </a:lnTo>
                <a:lnTo>
                  <a:pt x="405561" y="410057"/>
                </a:lnTo>
                <a:lnTo>
                  <a:pt x="367804" y="378460"/>
                </a:lnTo>
                <a:lnTo>
                  <a:pt x="334505" y="344779"/>
                </a:lnTo>
                <a:lnTo>
                  <a:pt x="369785" y="305600"/>
                </a:lnTo>
                <a:lnTo>
                  <a:pt x="408495" y="269900"/>
                </a:lnTo>
                <a:lnTo>
                  <a:pt x="450291" y="237921"/>
                </a:lnTo>
                <a:lnTo>
                  <a:pt x="494830" y="209854"/>
                </a:lnTo>
                <a:lnTo>
                  <a:pt x="541782" y="185902"/>
                </a:lnTo>
                <a:lnTo>
                  <a:pt x="590804" y="166293"/>
                </a:lnTo>
                <a:lnTo>
                  <a:pt x="571957" y="112737"/>
                </a:lnTo>
                <a:lnTo>
                  <a:pt x="527748" y="130441"/>
                </a:lnTo>
                <a:lnTo>
                  <a:pt x="484924" y="151282"/>
                </a:lnTo>
                <a:lnTo>
                  <a:pt x="443712" y="175183"/>
                </a:lnTo>
                <a:lnTo>
                  <a:pt x="404355" y="202044"/>
                </a:lnTo>
                <a:lnTo>
                  <a:pt x="367068" y="231813"/>
                </a:lnTo>
                <a:lnTo>
                  <a:pt x="332079" y="264388"/>
                </a:lnTo>
                <a:lnTo>
                  <a:pt x="299643" y="299694"/>
                </a:lnTo>
                <a:lnTo>
                  <a:pt x="275082" y="259041"/>
                </a:lnTo>
                <a:lnTo>
                  <a:pt x="255117" y="216192"/>
                </a:lnTo>
                <a:lnTo>
                  <a:pt x="239750" y="171411"/>
                </a:lnTo>
                <a:lnTo>
                  <a:pt x="228968" y="124955"/>
                </a:lnTo>
                <a:lnTo>
                  <a:pt x="173380" y="135280"/>
                </a:lnTo>
                <a:lnTo>
                  <a:pt x="183324" y="180441"/>
                </a:lnTo>
                <a:lnTo>
                  <a:pt x="197294" y="224370"/>
                </a:lnTo>
                <a:lnTo>
                  <a:pt x="215239" y="266776"/>
                </a:lnTo>
                <a:lnTo>
                  <a:pt x="237121" y="307327"/>
                </a:lnTo>
                <a:lnTo>
                  <a:pt x="262890" y="345719"/>
                </a:lnTo>
                <a:lnTo>
                  <a:pt x="228841" y="397598"/>
                </a:lnTo>
                <a:lnTo>
                  <a:pt x="202399" y="447078"/>
                </a:lnTo>
                <a:lnTo>
                  <a:pt x="183451" y="492226"/>
                </a:lnTo>
                <a:lnTo>
                  <a:pt x="171919" y="531114"/>
                </a:lnTo>
                <a:lnTo>
                  <a:pt x="167728" y="561797"/>
                </a:lnTo>
                <a:lnTo>
                  <a:pt x="224256" y="563676"/>
                </a:lnTo>
                <a:lnTo>
                  <a:pt x="229298" y="536270"/>
                </a:lnTo>
                <a:lnTo>
                  <a:pt x="243344" y="495922"/>
                </a:lnTo>
                <a:lnTo>
                  <a:pt x="266928" y="446227"/>
                </a:lnTo>
                <a:lnTo>
                  <a:pt x="300583" y="390817"/>
                </a:lnTo>
                <a:lnTo>
                  <a:pt x="331216" y="420725"/>
                </a:lnTo>
                <a:lnTo>
                  <a:pt x="364985" y="449237"/>
                </a:lnTo>
                <a:lnTo>
                  <a:pt x="401904" y="476326"/>
                </a:lnTo>
                <a:lnTo>
                  <a:pt x="441985" y="501992"/>
                </a:lnTo>
                <a:lnTo>
                  <a:pt x="485241" y="526211"/>
                </a:lnTo>
                <a:lnTo>
                  <a:pt x="531710" y="548970"/>
                </a:lnTo>
                <a:lnTo>
                  <a:pt x="581380" y="570255"/>
                </a:lnTo>
                <a:lnTo>
                  <a:pt x="602107" y="517639"/>
                </a:lnTo>
                <a:close/>
              </a:path>
              <a:path w="741680" h="739775">
                <a:moveTo>
                  <a:pt x="741565" y="647293"/>
                </a:moveTo>
                <a:lnTo>
                  <a:pt x="649224" y="554278"/>
                </a:lnTo>
                <a:lnTo>
                  <a:pt x="648284" y="619099"/>
                </a:lnTo>
                <a:lnTo>
                  <a:pt x="120611" y="619099"/>
                </a:lnTo>
                <a:lnTo>
                  <a:pt x="120611" y="92075"/>
                </a:lnTo>
                <a:lnTo>
                  <a:pt x="185635" y="92075"/>
                </a:lnTo>
                <a:lnTo>
                  <a:pt x="92341" y="0"/>
                </a:lnTo>
                <a:lnTo>
                  <a:pt x="0" y="93014"/>
                </a:lnTo>
                <a:lnTo>
                  <a:pt x="64084" y="93014"/>
                </a:lnTo>
                <a:lnTo>
                  <a:pt x="64084" y="675474"/>
                </a:lnTo>
                <a:lnTo>
                  <a:pt x="648284" y="675474"/>
                </a:lnTo>
                <a:lnTo>
                  <a:pt x="648284" y="739355"/>
                </a:lnTo>
                <a:lnTo>
                  <a:pt x="741565" y="647293"/>
                </a:lnTo>
                <a:close/>
              </a:path>
            </a:pathLst>
          </a:custGeom>
          <a:solidFill>
            <a:srgbClr val="8E8EC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266156" y="1474692"/>
            <a:ext cx="695325" cy="754380"/>
            <a:chOff x="5266156" y="1474692"/>
            <a:chExt cx="695325" cy="754380"/>
          </a:xfrm>
        </p:grpSpPr>
        <p:sp>
          <p:nvSpPr>
            <p:cNvPr id="5" name="object 5"/>
            <p:cNvSpPr/>
            <p:nvPr/>
          </p:nvSpPr>
          <p:spPr>
            <a:xfrm>
              <a:off x="5266156" y="1474692"/>
              <a:ext cx="695325" cy="641350"/>
            </a:xfrm>
            <a:custGeom>
              <a:avLst/>
              <a:gdLst/>
              <a:ahLst/>
              <a:cxnLst/>
              <a:rect l="l" t="t" r="r" b="b"/>
              <a:pathLst>
                <a:path w="695325" h="641350">
                  <a:moveTo>
                    <a:pt x="667011" y="640738"/>
                  </a:moveTo>
                  <a:lnTo>
                    <a:pt x="140917" y="640738"/>
                  </a:lnTo>
                  <a:lnTo>
                    <a:pt x="107890" y="634113"/>
                  </a:lnTo>
                  <a:lnTo>
                    <a:pt x="81027" y="616004"/>
                  </a:lnTo>
                  <a:lnTo>
                    <a:pt x="62972" y="589061"/>
                  </a:lnTo>
                  <a:lnTo>
                    <a:pt x="56367" y="555934"/>
                  </a:lnTo>
                  <a:lnTo>
                    <a:pt x="56367" y="84803"/>
                  </a:lnTo>
                  <a:lnTo>
                    <a:pt x="54209" y="73628"/>
                  </a:lnTo>
                  <a:lnTo>
                    <a:pt x="48264" y="64662"/>
                  </a:lnTo>
                  <a:lnTo>
                    <a:pt x="39324" y="58700"/>
                  </a:lnTo>
                  <a:lnTo>
                    <a:pt x="17042" y="54371"/>
                  </a:lnTo>
                  <a:lnTo>
                    <a:pt x="8102" y="48408"/>
                  </a:lnTo>
                  <a:lnTo>
                    <a:pt x="2157" y="39442"/>
                  </a:lnTo>
                  <a:lnTo>
                    <a:pt x="0" y="28267"/>
                  </a:lnTo>
                  <a:lnTo>
                    <a:pt x="2157" y="17093"/>
                  </a:lnTo>
                  <a:lnTo>
                    <a:pt x="8102" y="8127"/>
                  </a:lnTo>
                  <a:lnTo>
                    <a:pt x="17042" y="2164"/>
                  </a:lnTo>
                  <a:lnTo>
                    <a:pt x="28183" y="0"/>
                  </a:lnTo>
                  <a:lnTo>
                    <a:pt x="61211" y="6625"/>
                  </a:lnTo>
                  <a:lnTo>
                    <a:pt x="88073" y="24734"/>
                  </a:lnTo>
                  <a:lnTo>
                    <a:pt x="106128" y="51677"/>
                  </a:lnTo>
                  <a:lnTo>
                    <a:pt x="112734" y="84803"/>
                  </a:lnTo>
                  <a:lnTo>
                    <a:pt x="112734" y="94226"/>
                  </a:lnTo>
                  <a:lnTo>
                    <a:pt x="695194" y="94226"/>
                  </a:lnTo>
                  <a:lnTo>
                    <a:pt x="695194" y="150762"/>
                  </a:lnTo>
                  <a:lnTo>
                    <a:pt x="112734" y="150762"/>
                  </a:lnTo>
                  <a:lnTo>
                    <a:pt x="112734" y="216720"/>
                  </a:lnTo>
                  <a:lnTo>
                    <a:pt x="695194" y="216720"/>
                  </a:lnTo>
                  <a:lnTo>
                    <a:pt x="695194" y="254410"/>
                  </a:lnTo>
                  <a:lnTo>
                    <a:pt x="112734" y="254410"/>
                  </a:lnTo>
                  <a:lnTo>
                    <a:pt x="112734" y="320369"/>
                  </a:lnTo>
                  <a:lnTo>
                    <a:pt x="695194" y="320369"/>
                  </a:lnTo>
                  <a:lnTo>
                    <a:pt x="695194" y="358059"/>
                  </a:lnTo>
                  <a:lnTo>
                    <a:pt x="112734" y="358059"/>
                  </a:lnTo>
                  <a:lnTo>
                    <a:pt x="112734" y="447574"/>
                  </a:lnTo>
                  <a:lnTo>
                    <a:pt x="695194" y="447574"/>
                  </a:lnTo>
                  <a:lnTo>
                    <a:pt x="695194" y="452286"/>
                  </a:lnTo>
                  <a:lnTo>
                    <a:pt x="112734" y="504110"/>
                  </a:lnTo>
                  <a:lnTo>
                    <a:pt x="112734" y="555934"/>
                  </a:lnTo>
                  <a:lnTo>
                    <a:pt x="114892" y="567109"/>
                  </a:lnTo>
                  <a:lnTo>
                    <a:pt x="120837" y="576075"/>
                  </a:lnTo>
                  <a:lnTo>
                    <a:pt x="129776" y="582038"/>
                  </a:lnTo>
                  <a:lnTo>
                    <a:pt x="140917" y="584202"/>
                  </a:lnTo>
                  <a:lnTo>
                    <a:pt x="667011" y="584202"/>
                  </a:lnTo>
                  <a:lnTo>
                    <a:pt x="678152" y="586367"/>
                  </a:lnTo>
                  <a:lnTo>
                    <a:pt x="687091" y="592329"/>
                  </a:lnTo>
                  <a:lnTo>
                    <a:pt x="693036" y="601296"/>
                  </a:lnTo>
                  <a:lnTo>
                    <a:pt x="695194" y="612470"/>
                  </a:lnTo>
                  <a:lnTo>
                    <a:pt x="693036" y="623645"/>
                  </a:lnTo>
                  <a:lnTo>
                    <a:pt x="687091" y="632611"/>
                  </a:lnTo>
                  <a:lnTo>
                    <a:pt x="678152" y="638574"/>
                  </a:lnTo>
                  <a:lnTo>
                    <a:pt x="667011" y="640738"/>
                  </a:lnTo>
                  <a:close/>
                </a:path>
                <a:path w="695325" h="641350">
                  <a:moveTo>
                    <a:pt x="253652" y="216720"/>
                  </a:moveTo>
                  <a:lnTo>
                    <a:pt x="216074" y="216720"/>
                  </a:lnTo>
                  <a:lnTo>
                    <a:pt x="216074" y="150762"/>
                  </a:lnTo>
                  <a:lnTo>
                    <a:pt x="253652" y="150762"/>
                  </a:lnTo>
                  <a:lnTo>
                    <a:pt x="253652" y="216720"/>
                  </a:lnTo>
                  <a:close/>
                </a:path>
                <a:path w="695325" h="641350">
                  <a:moveTo>
                    <a:pt x="394569" y="216720"/>
                  </a:moveTo>
                  <a:lnTo>
                    <a:pt x="356991" y="216720"/>
                  </a:lnTo>
                  <a:lnTo>
                    <a:pt x="356991" y="150762"/>
                  </a:lnTo>
                  <a:lnTo>
                    <a:pt x="394569" y="150762"/>
                  </a:lnTo>
                  <a:lnTo>
                    <a:pt x="394569" y="216720"/>
                  </a:lnTo>
                  <a:close/>
                </a:path>
                <a:path w="695325" h="641350">
                  <a:moveTo>
                    <a:pt x="535487" y="216720"/>
                  </a:moveTo>
                  <a:lnTo>
                    <a:pt x="497909" y="216720"/>
                  </a:lnTo>
                  <a:lnTo>
                    <a:pt x="497909" y="150762"/>
                  </a:lnTo>
                  <a:lnTo>
                    <a:pt x="535487" y="150762"/>
                  </a:lnTo>
                  <a:lnTo>
                    <a:pt x="535487" y="216720"/>
                  </a:lnTo>
                  <a:close/>
                </a:path>
                <a:path w="695325" h="641350">
                  <a:moveTo>
                    <a:pt x="695194" y="216720"/>
                  </a:moveTo>
                  <a:lnTo>
                    <a:pt x="638827" y="216720"/>
                  </a:lnTo>
                  <a:lnTo>
                    <a:pt x="638827" y="150762"/>
                  </a:lnTo>
                  <a:lnTo>
                    <a:pt x="695194" y="150762"/>
                  </a:lnTo>
                  <a:lnTo>
                    <a:pt x="695194" y="216720"/>
                  </a:lnTo>
                  <a:close/>
                </a:path>
                <a:path w="695325" h="641350">
                  <a:moveTo>
                    <a:pt x="253652" y="320369"/>
                  </a:moveTo>
                  <a:lnTo>
                    <a:pt x="216074" y="320369"/>
                  </a:lnTo>
                  <a:lnTo>
                    <a:pt x="216074" y="254410"/>
                  </a:lnTo>
                  <a:lnTo>
                    <a:pt x="253652" y="254410"/>
                  </a:lnTo>
                  <a:lnTo>
                    <a:pt x="253652" y="320369"/>
                  </a:lnTo>
                  <a:close/>
                </a:path>
                <a:path w="695325" h="641350">
                  <a:moveTo>
                    <a:pt x="394569" y="320369"/>
                  </a:moveTo>
                  <a:lnTo>
                    <a:pt x="356991" y="320369"/>
                  </a:lnTo>
                  <a:lnTo>
                    <a:pt x="356991" y="254410"/>
                  </a:lnTo>
                  <a:lnTo>
                    <a:pt x="394569" y="254410"/>
                  </a:lnTo>
                  <a:lnTo>
                    <a:pt x="394569" y="320369"/>
                  </a:lnTo>
                  <a:close/>
                </a:path>
                <a:path w="695325" h="641350">
                  <a:moveTo>
                    <a:pt x="535487" y="320369"/>
                  </a:moveTo>
                  <a:lnTo>
                    <a:pt x="497909" y="320369"/>
                  </a:lnTo>
                  <a:lnTo>
                    <a:pt x="497909" y="254410"/>
                  </a:lnTo>
                  <a:lnTo>
                    <a:pt x="535487" y="254410"/>
                  </a:lnTo>
                  <a:lnTo>
                    <a:pt x="535487" y="320369"/>
                  </a:lnTo>
                  <a:close/>
                </a:path>
                <a:path w="695325" h="641350">
                  <a:moveTo>
                    <a:pt x="695194" y="320369"/>
                  </a:moveTo>
                  <a:lnTo>
                    <a:pt x="638827" y="320369"/>
                  </a:lnTo>
                  <a:lnTo>
                    <a:pt x="638827" y="254410"/>
                  </a:lnTo>
                  <a:lnTo>
                    <a:pt x="695194" y="254410"/>
                  </a:lnTo>
                  <a:lnTo>
                    <a:pt x="695194" y="320369"/>
                  </a:lnTo>
                  <a:close/>
                </a:path>
                <a:path w="695325" h="641350">
                  <a:moveTo>
                    <a:pt x="695194" y="447574"/>
                  </a:moveTo>
                  <a:lnTo>
                    <a:pt x="112734" y="447574"/>
                  </a:lnTo>
                  <a:lnTo>
                    <a:pt x="216074" y="438152"/>
                  </a:lnTo>
                  <a:lnTo>
                    <a:pt x="216074" y="358059"/>
                  </a:lnTo>
                  <a:lnTo>
                    <a:pt x="253652" y="358059"/>
                  </a:lnTo>
                  <a:lnTo>
                    <a:pt x="253652" y="435325"/>
                  </a:lnTo>
                  <a:lnTo>
                    <a:pt x="695194" y="435325"/>
                  </a:lnTo>
                  <a:lnTo>
                    <a:pt x="695194" y="447574"/>
                  </a:lnTo>
                  <a:close/>
                </a:path>
                <a:path w="695325" h="641350">
                  <a:moveTo>
                    <a:pt x="695194" y="435325"/>
                  </a:moveTo>
                  <a:lnTo>
                    <a:pt x="253652" y="435325"/>
                  </a:lnTo>
                  <a:lnTo>
                    <a:pt x="356991" y="425902"/>
                  </a:lnTo>
                  <a:lnTo>
                    <a:pt x="356991" y="358059"/>
                  </a:lnTo>
                  <a:lnTo>
                    <a:pt x="394569" y="358059"/>
                  </a:lnTo>
                  <a:lnTo>
                    <a:pt x="394569" y="422133"/>
                  </a:lnTo>
                  <a:lnTo>
                    <a:pt x="695194" y="422133"/>
                  </a:lnTo>
                  <a:lnTo>
                    <a:pt x="695194" y="435325"/>
                  </a:lnTo>
                  <a:close/>
                </a:path>
                <a:path w="695325" h="641350">
                  <a:moveTo>
                    <a:pt x="695194" y="422133"/>
                  </a:moveTo>
                  <a:lnTo>
                    <a:pt x="394569" y="422133"/>
                  </a:lnTo>
                  <a:lnTo>
                    <a:pt x="497909" y="412711"/>
                  </a:lnTo>
                  <a:lnTo>
                    <a:pt x="497909" y="358059"/>
                  </a:lnTo>
                  <a:lnTo>
                    <a:pt x="535487" y="358059"/>
                  </a:lnTo>
                  <a:lnTo>
                    <a:pt x="535487" y="409884"/>
                  </a:lnTo>
                  <a:lnTo>
                    <a:pt x="695194" y="409884"/>
                  </a:lnTo>
                  <a:lnTo>
                    <a:pt x="695194" y="422133"/>
                  </a:lnTo>
                  <a:close/>
                </a:path>
                <a:path w="695325" h="641350">
                  <a:moveTo>
                    <a:pt x="695194" y="409884"/>
                  </a:moveTo>
                  <a:lnTo>
                    <a:pt x="535487" y="409884"/>
                  </a:lnTo>
                  <a:lnTo>
                    <a:pt x="638827" y="400461"/>
                  </a:lnTo>
                  <a:lnTo>
                    <a:pt x="638827" y="358059"/>
                  </a:lnTo>
                  <a:lnTo>
                    <a:pt x="695194" y="358059"/>
                  </a:lnTo>
                  <a:lnTo>
                    <a:pt x="695194" y="409884"/>
                  </a:lnTo>
                  <a:close/>
                </a:path>
              </a:pathLst>
            </a:custGeom>
            <a:solidFill>
              <a:srgbClr val="8E8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885" y="2115429"/>
              <a:ext cx="112734" cy="1130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2244" y="2115429"/>
              <a:ext cx="112734" cy="113071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7702016" y="1437004"/>
            <a:ext cx="826769" cy="829310"/>
          </a:xfrm>
          <a:custGeom>
            <a:avLst/>
            <a:gdLst/>
            <a:ahLst/>
            <a:cxnLst/>
            <a:rect l="l" t="t" r="r" b="b"/>
            <a:pathLst>
              <a:path w="826770" h="829310">
                <a:moveTo>
                  <a:pt x="169100" y="386334"/>
                </a:moveTo>
                <a:lnTo>
                  <a:pt x="0" y="386334"/>
                </a:lnTo>
                <a:lnTo>
                  <a:pt x="0" y="442861"/>
                </a:lnTo>
                <a:lnTo>
                  <a:pt x="169100" y="442861"/>
                </a:lnTo>
                <a:lnTo>
                  <a:pt x="169100" y="386334"/>
                </a:lnTo>
                <a:close/>
              </a:path>
              <a:path w="826770" h="829310">
                <a:moveTo>
                  <a:pt x="260108" y="607326"/>
                </a:moveTo>
                <a:lnTo>
                  <a:pt x="220256" y="567347"/>
                </a:lnTo>
                <a:lnTo>
                  <a:pt x="100685" y="687273"/>
                </a:lnTo>
                <a:lnTo>
                  <a:pt x="140538" y="727252"/>
                </a:lnTo>
                <a:lnTo>
                  <a:pt x="260108" y="607326"/>
                </a:lnTo>
                <a:close/>
              </a:path>
              <a:path w="826770" h="829310">
                <a:moveTo>
                  <a:pt x="261023" y="220929"/>
                </a:moveTo>
                <a:lnTo>
                  <a:pt x="141452" y="100990"/>
                </a:lnTo>
                <a:lnTo>
                  <a:pt x="101600" y="140970"/>
                </a:lnTo>
                <a:lnTo>
                  <a:pt x="221170" y="260896"/>
                </a:lnTo>
                <a:lnTo>
                  <a:pt x="261023" y="220929"/>
                </a:lnTo>
                <a:close/>
              </a:path>
              <a:path w="826770" h="829310">
                <a:moveTo>
                  <a:pt x="441540" y="659587"/>
                </a:moveTo>
                <a:lnTo>
                  <a:pt x="385178" y="659587"/>
                </a:lnTo>
                <a:lnTo>
                  <a:pt x="385178" y="829195"/>
                </a:lnTo>
                <a:lnTo>
                  <a:pt x="441540" y="829195"/>
                </a:lnTo>
                <a:lnTo>
                  <a:pt x="441540" y="659587"/>
                </a:lnTo>
                <a:close/>
              </a:path>
              <a:path w="826770" h="829310">
                <a:moveTo>
                  <a:pt x="441540" y="0"/>
                </a:moveTo>
                <a:lnTo>
                  <a:pt x="385178" y="0"/>
                </a:lnTo>
                <a:lnTo>
                  <a:pt x="385178" y="169608"/>
                </a:lnTo>
                <a:lnTo>
                  <a:pt x="441540" y="169608"/>
                </a:lnTo>
                <a:lnTo>
                  <a:pt x="441540" y="0"/>
                </a:lnTo>
                <a:close/>
              </a:path>
              <a:path w="826770" h="829310">
                <a:moveTo>
                  <a:pt x="620039" y="414591"/>
                </a:moveTo>
                <a:lnTo>
                  <a:pt x="614578" y="367068"/>
                </a:lnTo>
                <a:lnTo>
                  <a:pt x="599033" y="323430"/>
                </a:lnTo>
                <a:lnTo>
                  <a:pt x="574636" y="284949"/>
                </a:lnTo>
                <a:lnTo>
                  <a:pt x="542632" y="252844"/>
                </a:lnTo>
                <a:lnTo>
                  <a:pt x="504253" y="228371"/>
                </a:lnTo>
                <a:lnTo>
                  <a:pt x="460756" y="212775"/>
                </a:lnTo>
                <a:lnTo>
                  <a:pt x="413359" y="207302"/>
                </a:lnTo>
                <a:lnTo>
                  <a:pt x="365975" y="212775"/>
                </a:lnTo>
                <a:lnTo>
                  <a:pt x="322465" y="228371"/>
                </a:lnTo>
                <a:lnTo>
                  <a:pt x="284099" y="252844"/>
                </a:lnTo>
                <a:lnTo>
                  <a:pt x="252082" y="284949"/>
                </a:lnTo>
                <a:lnTo>
                  <a:pt x="227685" y="323430"/>
                </a:lnTo>
                <a:lnTo>
                  <a:pt x="212140" y="367068"/>
                </a:lnTo>
                <a:lnTo>
                  <a:pt x="206679" y="414591"/>
                </a:lnTo>
                <a:lnTo>
                  <a:pt x="212140" y="462127"/>
                </a:lnTo>
                <a:lnTo>
                  <a:pt x="227685" y="505764"/>
                </a:lnTo>
                <a:lnTo>
                  <a:pt x="252082" y="544245"/>
                </a:lnTo>
                <a:lnTo>
                  <a:pt x="284099" y="576351"/>
                </a:lnTo>
                <a:lnTo>
                  <a:pt x="322465" y="600824"/>
                </a:lnTo>
                <a:lnTo>
                  <a:pt x="365975" y="616419"/>
                </a:lnTo>
                <a:lnTo>
                  <a:pt x="413359" y="621893"/>
                </a:lnTo>
                <a:lnTo>
                  <a:pt x="460756" y="616419"/>
                </a:lnTo>
                <a:lnTo>
                  <a:pt x="504253" y="600824"/>
                </a:lnTo>
                <a:lnTo>
                  <a:pt x="542632" y="576351"/>
                </a:lnTo>
                <a:lnTo>
                  <a:pt x="574636" y="544245"/>
                </a:lnTo>
                <a:lnTo>
                  <a:pt x="599033" y="505764"/>
                </a:lnTo>
                <a:lnTo>
                  <a:pt x="614578" y="462127"/>
                </a:lnTo>
                <a:lnTo>
                  <a:pt x="620039" y="414591"/>
                </a:lnTo>
                <a:close/>
              </a:path>
              <a:path w="826770" h="829310">
                <a:moveTo>
                  <a:pt x="725106" y="688213"/>
                </a:moveTo>
                <a:lnTo>
                  <a:pt x="605536" y="568286"/>
                </a:lnTo>
                <a:lnTo>
                  <a:pt x="565670" y="608266"/>
                </a:lnTo>
                <a:lnTo>
                  <a:pt x="685241" y="728192"/>
                </a:lnTo>
                <a:lnTo>
                  <a:pt x="725106" y="688213"/>
                </a:lnTo>
                <a:close/>
              </a:path>
              <a:path w="826770" h="829310">
                <a:moveTo>
                  <a:pt x="726033" y="141897"/>
                </a:moveTo>
                <a:lnTo>
                  <a:pt x="686181" y="101917"/>
                </a:lnTo>
                <a:lnTo>
                  <a:pt x="566610" y="221843"/>
                </a:lnTo>
                <a:lnTo>
                  <a:pt x="606463" y="261823"/>
                </a:lnTo>
                <a:lnTo>
                  <a:pt x="726033" y="141897"/>
                </a:lnTo>
                <a:close/>
              </a:path>
              <a:path w="826770" h="829310">
                <a:moveTo>
                  <a:pt x="826719" y="386334"/>
                </a:moveTo>
                <a:lnTo>
                  <a:pt x="657618" y="386334"/>
                </a:lnTo>
                <a:lnTo>
                  <a:pt x="657618" y="442861"/>
                </a:lnTo>
                <a:lnTo>
                  <a:pt x="826719" y="442861"/>
                </a:lnTo>
                <a:lnTo>
                  <a:pt x="826719" y="386334"/>
                </a:lnTo>
                <a:close/>
              </a:path>
            </a:pathLst>
          </a:custGeom>
          <a:solidFill>
            <a:srgbClr val="8E8EC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865341" y="1502957"/>
            <a:ext cx="760730" cy="706755"/>
            <a:chOff x="2865341" y="1502957"/>
            <a:chExt cx="760730" cy="706755"/>
          </a:xfrm>
        </p:grpSpPr>
        <p:sp>
          <p:nvSpPr>
            <p:cNvPr id="10" name="object 10"/>
            <p:cNvSpPr/>
            <p:nvPr/>
          </p:nvSpPr>
          <p:spPr>
            <a:xfrm>
              <a:off x="3256549" y="1582466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69122" y="137212"/>
                  </a:moveTo>
                  <a:lnTo>
                    <a:pt x="1040" y="137212"/>
                  </a:lnTo>
                  <a:lnTo>
                    <a:pt x="0" y="97978"/>
                  </a:lnTo>
                  <a:lnTo>
                    <a:pt x="10517" y="61057"/>
                  </a:lnTo>
                  <a:lnTo>
                    <a:pt x="31469" y="28919"/>
                  </a:lnTo>
                  <a:lnTo>
                    <a:pt x="61728" y="4032"/>
                  </a:lnTo>
                  <a:lnTo>
                    <a:pt x="69122" y="0"/>
                  </a:lnTo>
                  <a:lnTo>
                    <a:pt x="69122" y="137212"/>
                  </a:lnTo>
                  <a:close/>
                </a:path>
              </a:pathLst>
            </a:custGeom>
            <a:solidFill>
              <a:srgbClr val="8E8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6129" y="1747947"/>
              <a:ext cx="181652" cy="766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09598" y="1502957"/>
              <a:ext cx="165735" cy="217170"/>
            </a:xfrm>
            <a:custGeom>
              <a:avLst/>
              <a:gdLst/>
              <a:ahLst/>
              <a:cxnLst/>
              <a:rect l="l" t="t" r="r" b="b"/>
              <a:pathLst>
                <a:path w="165735" h="217169">
                  <a:moveTo>
                    <a:pt x="53088" y="216720"/>
                  </a:moveTo>
                  <a:lnTo>
                    <a:pt x="0" y="216720"/>
                  </a:lnTo>
                  <a:lnTo>
                    <a:pt x="0" y="0"/>
                  </a:lnTo>
                  <a:lnTo>
                    <a:pt x="165296" y="0"/>
                  </a:lnTo>
                  <a:lnTo>
                    <a:pt x="163906" y="782"/>
                  </a:lnTo>
                  <a:lnTo>
                    <a:pt x="162468" y="1479"/>
                  </a:lnTo>
                  <a:lnTo>
                    <a:pt x="161087" y="2289"/>
                  </a:lnTo>
                  <a:lnTo>
                    <a:pt x="126861" y="28267"/>
                  </a:lnTo>
                  <a:lnTo>
                    <a:pt x="28183" y="28267"/>
                  </a:lnTo>
                  <a:lnTo>
                    <a:pt x="28183" y="65958"/>
                  </a:lnTo>
                  <a:lnTo>
                    <a:pt x="93182" y="65958"/>
                  </a:lnTo>
                  <a:lnTo>
                    <a:pt x="88234" y="71925"/>
                  </a:lnTo>
                  <a:lnTo>
                    <a:pt x="65741" y="116582"/>
                  </a:lnTo>
                  <a:lnTo>
                    <a:pt x="53728" y="165438"/>
                  </a:lnTo>
                  <a:lnTo>
                    <a:pt x="53088" y="216720"/>
                  </a:lnTo>
                  <a:close/>
                </a:path>
                <a:path w="165735" h="217169">
                  <a:moveTo>
                    <a:pt x="93182" y="65958"/>
                  </a:moveTo>
                  <a:lnTo>
                    <a:pt x="65761" y="65958"/>
                  </a:lnTo>
                  <a:lnTo>
                    <a:pt x="65761" y="28267"/>
                  </a:lnTo>
                  <a:lnTo>
                    <a:pt x="126861" y="28267"/>
                  </a:lnTo>
                  <a:lnTo>
                    <a:pt x="120314" y="33237"/>
                  </a:lnTo>
                  <a:lnTo>
                    <a:pt x="93182" y="65958"/>
                  </a:lnTo>
                  <a:close/>
                </a:path>
              </a:pathLst>
            </a:custGeom>
            <a:solidFill>
              <a:srgbClr val="8E8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1727" y="1858756"/>
              <a:ext cx="216074" cy="1059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3856" y="1992934"/>
              <a:ext cx="206679" cy="2167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65336" y="1992998"/>
              <a:ext cx="460375" cy="216535"/>
            </a:xfrm>
            <a:custGeom>
              <a:avLst/>
              <a:gdLst/>
              <a:ahLst/>
              <a:cxnLst/>
              <a:rect l="l" t="t" r="r" b="b"/>
              <a:pathLst>
                <a:path w="460375" h="216535">
                  <a:moveTo>
                    <a:pt x="216077" y="28206"/>
                  </a:moveTo>
                  <a:lnTo>
                    <a:pt x="65760" y="28206"/>
                  </a:lnTo>
                  <a:lnTo>
                    <a:pt x="65760" y="65900"/>
                  </a:lnTo>
                  <a:lnTo>
                    <a:pt x="216077" y="65900"/>
                  </a:lnTo>
                  <a:lnTo>
                    <a:pt x="216077" y="28206"/>
                  </a:lnTo>
                  <a:close/>
                </a:path>
                <a:path w="460375" h="216535">
                  <a:moveTo>
                    <a:pt x="216077" y="0"/>
                  </a:moveTo>
                  <a:lnTo>
                    <a:pt x="0" y="0"/>
                  </a:lnTo>
                  <a:lnTo>
                    <a:pt x="0" y="27978"/>
                  </a:lnTo>
                  <a:lnTo>
                    <a:pt x="0" y="66141"/>
                  </a:lnTo>
                  <a:lnTo>
                    <a:pt x="0" y="216217"/>
                  </a:lnTo>
                  <a:lnTo>
                    <a:pt x="216077" y="216217"/>
                  </a:lnTo>
                  <a:lnTo>
                    <a:pt x="216077" y="66141"/>
                  </a:lnTo>
                  <a:lnTo>
                    <a:pt x="28181" y="66141"/>
                  </a:lnTo>
                  <a:lnTo>
                    <a:pt x="28181" y="27978"/>
                  </a:lnTo>
                  <a:lnTo>
                    <a:pt x="216077" y="27978"/>
                  </a:lnTo>
                  <a:lnTo>
                    <a:pt x="216077" y="0"/>
                  </a:lnTo>
                  <a:close/>
                </a:path>
                <a:path w="460375" h="216535">
                  <a:moveTo>
                    <a:pt x="460324" y="28206"/>
                  </a:moveTo>
                  <a:lnTo>
                    <a:pt x="310019" y="28206"/>
                  </a:lnTo>
                  <a:lnTo>
                    <a:pt x="310019" y="65900"/>
                  </a:lnTo>
                  <a:lnTo>
                    <a:pt x="460324" y="65900"/>
                  </a:lnTo>
                  <a:lnTo>
                    <a:pt x="460324" y="28206"/>
                  </a:lnTo>
                  <a:close/>
                </a:path>
                <a:path w="460375" h="216535">
                  <a:moveTo>
                    <a:pt x="460324" y="0"/>
                  </a:moveTo>
                  <a:lnTo>
                    <a:pt x="244259" y="0"/>
                  </a:lnTo>
                  <a:lnTo>
                    <a:pt x="244259" y="27978"/>
                  </a:lnTo>
                  <a:lnTo>
                    <a:pt x="244259" y="66141"/>
                  </a:lnTo>
                  <a:lnTo>
                    <a:pt x="244259" y="216217"/>
                  </a:lnTo>
                  <a:lnTo>
                    <a:pt x="460324" y="216217"/>
                  </a:lnTo>
                  <a:lnTo>
                    <a:pt x="460324" y="66141"/>
                  </a:lnTo>
                  <a:lnTo>
                    <a:pt x="272440" y="66141"/>
                  </a:lnTo>
                  <a:lnTo>
                    <a:pt x="272440" y="27978"/>
                  </a:lnTo>
                  <a:lnTo>
                    <a:pt x="460324" y="27978"/>
                  </a:lnTo>
                  <a:lnTo>
                    <a:pt x="460324" y="0"/>
                  </a:lnTo>
                  <a:close/>
                </a:path>
              </a:pathLst>
            </a:custGeom>
            <a:solidFill>
              <a:srgbClr val="8E8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7471" y="1747944"/>
              <a:ext cx="216074" cy="2167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90018" y="1503245"/>
              <a:ext cx="436245" cy="576580"/>
            </a:xfrm>
            <a:custGeom>
              <a:avLst/>
              <a:gdLst/>
              <a:ahLst/>
              <a:cxnLst/>
              <a:rect l="l" t="t" r="r" b="b"/>
              <a:pathLst>
                <a:path w="436245" h="576580">
                  <a:moveTo>
                    <a:pt x="176152" y="386468"/>
                  </a:moveTo>
                  <a:lnTo>
                    <a:pt x="131686" y="377234"/>
                  </a:lnTo>
                  <a:lnTo>
                    <a:pt x="90580" y="357881"/>
                  </a:lnTo>
                  <a:lnTo>
                    <a:pt x="54730" y="329042"/>
                  </a:lnTo>
                  <a:lnTo>
                    <a:pt x="26031" y="291350"/>
                  </a:lnTo>
                  <a:lnTo>
                    <a:pt x="8027" y="250420"/>
                  </a:lnTo>
                  <a:lnTo>
                    <a:pt x="0" y="207849"/>
                  </a:lnTo>
                  <a:lnTo>
                    <a:pt x="1535" y="165230"/>
                  </a:lnTo>
                  <a:lnTo>
                    <a:pt x="12220" y="124154"/>
                  </a:lnTo>
                  <a:lnTo>
                    <a:pt x="31639" y="86215"/>
                  </a:lnTo>
                  <a:lnTo>
                    <a:pt x="59378" y="53004"/>
                  </a:lnTo>
                  <a:lnTo>
                    <a:pt x="95024" y="26113"/>
                  </a:lnTo>
                  <a:lnTo>
                    <a:pt x="135836" y="8052"/>
                  </a:lnTo>
                  <a:lnTo>
                    <a:pt x="178282" y="0"/>
                  </a:lnTo>
                  <a:lnTo>
                    <a:pt x="220776" y="1540"/>
                  </a:lnTo>
                  <a:lnTo>
                    <a:pt x="261730" y="12257"/>
                  </a:lnTo>
                  <a:lnTo>
                    <a:pt x="299557" y="31736"/>
                  </a:lnTo>
                  <a:lnTo>
                    <a:pt x="307176" y="38138"/>
                  </a:lnTo>
                  <a:lnTo>
                    <a:pt x="208457" y="38138"/>
                  </a:lnTo>
                  <a:lnTo>
                    <a:pt x="160416" y="40743"/>
                  </a:lnTo>
                  <a:lnTo>
                    <a:pt x="113973" y="58885"/>
                  </a:lnTo>
                  <a:lnTo>
                    <a:pt x="75568" y="90748"/>
                  </a:lnTo>
                  <a:lnTo>
                    <a:pt x="49920" y="131573"/>
                  </a:lnTo>
                  <a:lnTo>
                    <a:pt x="37939" y="177838"/>
                  </a:lnTo>
                  <a:lnTo>
                    <a:pt x="40536" y="226023"/>
                  </a:lnTo>
                  <a:lnTo>
                    <a:pt x="58620" y="272609"/>
                  </a:lnTo>
                  <a:lnTo>
                    <a:pt x="90413" y="311082"/>
                  </a:lnTo>
                  <a:lnTo>
                    <a:pt x="131117" y="336782"/>
                  </a:lnTo>
                  <a:lnTo>
                    <a:pt x="177233" y="348798"/>
                  </a:lnTo>
                  <a:lnTo>
                    <a:pt x="313738" y="348798"/>
                  </a:lnTo>
                  <a:lnTo>
                    <a:pt x="327354" y="372046"/>
                  </a:lnTo>
                  <a:lnTo>
                    <a:pt x="267583" y="372046"/>
                  </a:lnTo>
                  <a:lnTo>
                    <a:pt x="222083" y="384949"/>
                  </a:lnTo>
                  <a:lnTo>
                    <a:pt x="176152" y="386468"/>
                  </a:lnTo>
                  <a:close/>
                </a:path>
                <a:path w="436245" h="576580">
                  <a:moveTo>
                    <a:pt x="313738" y="348798"/>
                  </a:moveTo>
                  <a:lnTo>
                    <a:pt x="177233" y="348798"/>
                  </a:lnTo>
                  <a:lnTo>
                    <a:pt x="225263" y="346216"/>
                  </a:lnTo>
                  <a:lnTo>
                    <a:pt x="271707" y="328127"/>
                  </a:lnTo>
                  <a:lnTo>
                    <a:pt x="310112" y="296259"/>
                  </a:lnTo>
                  <a:lnTo>
                    <a:pt x="335762" y="255432"/>
                  </a:lnTo>
                  <a:lnTo>
                    <a:pt x="347744" y="209167"/>
                  </a:lnTo>
                  <a:lnTo>
                    <a:pt x="345147" y="160984"/>
                  </a:lnTo>
                  <a:lnTo>
                    <a:pt x="327059" y="114403"/>
                  </a:lnTo>
                  <a:lnTo>
                    <a:pt x="295290" y="75882"/>
                  </a:lnTo>
                  <a:lnTo>
                    <a:pt x="254585" y="50156"/>
                  </a:lnTo>
                  <a:lnTo>
                    <a:pt x="208457" y="38138"/>
                  </a:lnTo>
                  <a:lnTo>
                    <a:pt x="307176" y="38138"/>
                  </a:lnTo>
                  <a:lnTo>
                    <a:pt x="332669" y="59560"/>
                  </a:lnTo>
                  <a:lnTo>
                    <a:pt x="359480" y="95313"/>
                  </a:lnTo>
                  <a:lnTo>
                    <a:pt x="378204" y="138770"/>
                  </a:lnTo>
                  <a:lnTo>
                    <a:pt x="385781" y="184157"/>
                  </a:lnTo>
                  <a:lnTo>
                    <a:pt x="382581" y="229518"/>
                  </a:lnTo>
                  <a:lnTo>
                    <a:pt x="368975" y="272896"/>
                  </a:lnTo>
                  <a:lnTo>
                    <a:pt x="345334" y="312335"/>
                  </a:lnTo>
                  <a:lnTo>
                    <a:pt x="312028" y="345879"/>
                  </a:lnTo>
                  <a:lnTo>
                    <a:pt x="313738" y="348798"/>
                  </a:lnTo>
                  <a:close/>
                </a:path>
                <a:path w="436245" h="576580">
                  <a:moveTo>
                    <a:pt x="396998" y="576058"/>
                  </a:moveTo>
                  <a:lnTo>
                    <a:pt x="351513" y="554458"/>
                  </a:lnTo>
                  <a:lnTo>
                    <a:pt x="293267" y="455050"/>
                  </a:lnTo>
                  <a:lnTo>
                    <a:pt x="287048" y="434050"/>
                  </a:lnTo>
                  <a:lnTo>
                    <a:pt x="287859" y="423122"/>
                  </a:lnTo>
                  <a:lnTo>
                    <a:pt x="291313" y="412563"/>
                  </a:lnTo>
                  <a:lnTo>
                    <a:pt x="267583" y="372046"/>
                  </a:lnTo>
                  <a:lnTo>
                    <a:pt x="327354" y="372046"/>
                  </a:lnTo>
                  <a:lnTo>
                    <a:pt x="335759" y="386396"/>
                  </a:lnTo>
                  <a:lnTo>
                    <a:pt x="346623" y="388518"/>
                  </a:lnTo>
                  <a:lnTo>
                    <a:pt x="430014" y="508203"/>
                  </a:lnTo>
                  <a:lnTo>
                    <a:pt x="435661" y="525126"/>
                  </a:lnTo>
                  <a:lnTo>
                    <a:pt x="434546" y="542336"/>
                  </a:lnTo>
                  <a:lnTo>
                    <a:pt x="427164" y="557913"/>
                  </a:lnTo>
                  <a:lnTo>
                    <a:pt x="414015" y="569940"/>
                  </a:lnTo>
                  <a:lnTo>
                    <a:pt x="396998" y="576058"/>
                  </a:lnTo>
                  <a:close/>
                </a:path>
              </a:pathLst>
            </a:custGeom>
            <a:solidFill>
              <a:srgbClr val="8E8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0119105" y="1493536"/>
            <a:ext cx="713740" cy="716280"/>
          </a:xfrm>
          <a:custGeom>
            <a:avLst/>
            <a:gdLst/>
            <a:ahLst/>
            <a:cxnLst/>
            <a:rect l="l" t="t" r="r" b="b"/>
            <a:pathLst>
              <a:path w="713740" h="716280">
                <a:moveTo>
                  <a:pt x="356794" y="715742"/>
                </a:moveTo>
                <a:lnTo>
                  <a:pt x="308377" y="712473"/>
                </a:lnTo>
                <a:lnTo>
                  <a:pt x="261941" y="702955"/>
                </a:lnTo>
                <a:lnTo>
                  <a:pt x="217909" y="687614"/>
                </a:lnTo>
                <a:lnTo>
                  <a:pt x="176708" y="666876"/>
                </a:lnTo>
                <a:lnTo>
                  <a:pt x="138762" y="641168"/>
                </a:lnTo>
                <a:lnTo>
                  <a:pt x="104496" y="610917"/>
                </a:lnTo>
                <a:lnTo>
                  <a:pt x="74336" y="576548"/>
                </a:lnTo>
                <a:lnTo>
                  <a:pt x="48707" y="538487"/>
                </a:lnTo>
                <a:lnTo>
                  <a:pt x="28033" y="497162"/>
                </a:lnTo>
                <a:lnTo>
                  <a:pt x="12741" y="452999"/>
                </a:lnTo>
                <a:lnTo>
                  <a:pt x="3258" y="406442"/>
                </a:lnTo>
                <a:lnTo>
                  <a:pt x="0" y="357861"/>
                </a:lnTo>
                <a:lnTo>
                  <a:pt x="3259" y="309300"/>
                </a:lnTo>
                <a:lnTo>
                  <a:pt x="12749" y="262724"/>
                </a:lnTo>
                <a:lnTo>
                  <a:pt x="28044" y="218561"/>
                </a:lnTo>
                <a:lnTo>
                  <a:pt x="48720" y="177236"/>
                </a:lnTo>
                <a:lnTo>
                  <a:pt x="74351" y="139177"/>
                </a:lnTo>
                <a:lnTo>
                  <a:pt x="104512" y="104809"/>
                </a:lnTo>
                <a:lnTo>
                  <a:pt x="138779" y="74558"/>
                </a:lnTo>
                <a:lnTo>
                  <a:pt x="176726" y="48852"/>
                </a:lnTo>
                <a:lnTo>
                  <a:pt x="217928" y="28117"/>
                </a:lnTo>
                <a:lnTo>
                  <a:pt x="261959" y="12779"/>
                </a:lnTo>
                <a:lnTo>
                  <a:pt x="308396" y="3264"/>
                </a:lnTo>
                <a:lnTo>
                  <a:pt x="356813" y="0"/>
                </a:lnTo>
                <a:lnTo>
                  <a:pt x="357095" y="0"/>
                </a:lnTo>
                <a:lnTo>
                  <a:pt x="405487" y="3283"/>
                </a:lnTo>
                <a:lnTo>
                  <a:pt x="451899" y="12813"/>
                </a:lnTo>
                <a:lnTo>
                  <a:pt x="495905" y="28163"/>
                </a:lnTo>
                <a:lnTo>
                  <a:pt x="537081" y="48906"/>
                </a:lnTo>
                <a:lnTo>
                  <a:pt x="575001" y="74616"/>
                </a:lnTo>
                <a:lnTo>
                  <a:pt x="609241" y="104866"/>
                </a:lnTo>
                <a:lnTo>
                  <a:pt x="639376" y="139231"/>
                </a:lnTo>
                <a:lnTo>
                  <a:pt x="664982" y="177283"/>
                </a:lnTo>
                <a:lnTo>
                  <a:pt x="685632" y="218597"/>
                </a:lnTo>
                <a:lnTo>
                  <a:pt x="700903" y="262746"/>
                </a:lnTo>
                <a:lnTo>
                  <a:pt x="701465" y="265510"/>
                </a:lnTo>
                <a:lnTo>
                  <a:pt x="157095" y="265510"/>
                </a:lnTo>
                <a:lnTo>
                  <a:pt x="157095" y="293778"/>
                </a:lnTo>
                <a:lnTo>
                  <a:pt x="214157" y="293778"/>
                </a:lnTo>
                <a:lnTo>
                  <a:pt x="214157" y="465477"/>
                </a:lnTo>
                <a:lnTo>
                  <a:pt x="696543" y="465477"/>
                </a:lnTo>
                <a:lnTo>
                  <a:pt x="664887" y="538505"/>
                </a:lnTo>
                <a:lnTo>
                  <a:pt x="639256" y="576565"/>
                </a:lnTo>
                <a:lnTo>
                  <a:pt x="609095" y="610933"/>
                </a:lnTo>
                <a:lnTo>
                  <a:pt x="574828" y="641183"/>
                </a:lnTo>
                <a:lnTo>
                  <a:pt x="536881" y="666889"/>
                </a:lnTo>
                <a:lnTo>
                  <a:pt x="495679" y="687625"/>
                </a:lnTo>
                <a:lnTo>
                  <a:pt x="451647" y="702963"/>
                </a:lnTo>
                <a:lnTo>
                  <a:pt x="405211" y="712477"/>
                </a:lnTo>
                <a:lnTo>
                  <a:pt x="356794" y="715742"/>
                </a:lnTo>
                <a:close/>
              </a:path>
              <a:path w="713740" h="716280">
                <a:moveTo>
                  <a:pt x="330292" y="465477"/>
                </a:moveTo>
                <a:lnTo>
                  <a:pt x="247263" y="465477"/>
                </a:lnTo>
                <a:lnTo>
                  <a:pt x="247263" y="293797"/>
                </a:lnTo>
                <a:lnTo>
                  <a:pt x="304730" y="293797"/>
                </a:lnTo>
                <a:lnTo>
                  <a:pt x="304730" y="265510"/>
                </a:lnTo>
                <a:lnTo>
                  <a:pt x="701465" y="265510"/>
                </a:lnTo>
                <a:lnTo>
                  <a:pt x="330292" y="265548"/>
                </a:lnTo>
                <a:lnTo>
                  <a:pt x="330292" y="465477"/>
                </a:lnTo>
                <a:close/>
              </a:path>
              <a:path w="713740" h="716280">
                <a:moveTo>
                  <a:pt x="437897" y="421606"/>
                </a:moveTo>
                <a:lnTo>
                  <a:pt x="437108" y="421606"/>
                </a:lnTo>
                <a:lnTo>
                  <a:pt x="436328" y="418081"/>
                </a:lnTo>
                <a:lnTo>
                  <a:pt x="435304" y="414623"/>
                </a:lnTo>
                <a:lnTo>
                  <a:pt x="430165" y="401102"/>
                </a:lnTo>
                <a:lnTo>
                  <a:pt x="377058" y="265548"/>
                </a:lnTo>
                <a:lnTo>
                  <a:pt x="701473" y="265548"/>
                </a:lnTo>
                <a:lnTo>
                  <a:pt x="499769" y="265576"/>
                </a:lnTo>
                <a:lnTo>
                  <a:pt x="446221" y="398153"/>
                </a:lnTo>
                <a:lnTo>
                  <a:pt x="444642" y="401997"/>
                </a:lnTo>
                <a:lnTo>
                  <a:pt x="443186" y="405870"/>
                </a:lnTo>
                <a:lnTo>
                  <a:pt x="440537" y="413691"/>
                </a:lnTo>
                <a:lnTo>
                  <a:pt x="437897" y="421606"/>
                </a:lnTo>
                <a:close/>
              </a:path>
              <a:path w="713740" h="716280">
                <a:moveTo>
                  <a:pt x="696543" y="465477"/>
                </a:moveTo>
                <a:lnTo>
                  <a:pt x="544553" y="465477"/>
                </a:lnTo>
                <a:lnTo>
                  <a:pt x="544553" y="265576"/>
                </a:lnTo>
                <a:lnTo>
                  <a:pt x="701479" y="265576"/>
                </a:lnTo>
                <a:lnTo>
                  <a:pt x="710369" y="309300"/>
                </a:lnTo>
                <a:lnTo>
                  <a:pt x="713607" y="357880"/>
                </a:lnTo>
                <a:lnTo>
                  <a:pt x="710348" y="406442"/>
                </a:lnTo>
                <a:lnTo>
                  <a:pt x="700858" y="453017"/>
                </a:lnTo>
                <a:lnTo>
                  <a:pt x="696543" y="465477"/>
                </a:lnTo>
                <a:close/>
              </a:path>
              <a:path w="713740" h="716280">
                <a:moveTo>
                  <a:pt x="425412" y="465477"/>
                </a:moveTo>
                <a:lnTo>
                  <a:pt x="361003" y="465477"/>
                </a:lnTo>
                <a:lnTo>
                  <a:pt x="360909" y="316016"/>
                </a:lnTo>
                <a:lnTo>
                  <a:pt x="360794" y="309853"/>
                </a:lnTo>
                <a:lnTo>
                  <a:pt x="360686" y="305243"/>
                </a:lnTo>
                <a:lnTo>
                  <a:pt x="360439" y="297745"/>
                </a:lnTo>
                <a:lnTo>
                  <a:pt x="360608" y="297745"/>
                </a:lnTo>
                <a:lnTo>
                  <a:pt x="362159" y="305243"/>
                </a:lnTo>
                <a:lnTo>
                  <a:pt x="363408" y="310965"/>
                </a:lnTo>
                <a:lnTo>
                  <a:pt x="364432" y="314159"/>
                </a:lnTo>
                <a:lnTo>
                  <a:pt x="365766" y="317231"/>
                </a:lnTo>
                <a:lnTo>
                  <a:pt x="425412" y="465477"/>
                </a:lnTo>
                <a:close/>
              </a:path>
              <a:path w="713740" h="716280">
                <a:moveTo>
                  <a:pt x="511860" y="465477"/>
                </a:moveTo>
                <a:lnTo>
                  <a:pt x="448203" y="465477"/>
                </a:lnTo>
                <a:lnTo>
                  <a:pt x="507698" y="316016"/>
                </a:lnTo>
                <a:lnTo>
                  <a:pt x="508978" y="312715"/>
                </a:lnTo>
                <a:lnTo>
                  <a:pt x="509944" y="309853"/>
                </a:lnTo>
                <a:lnTo>
                  <a:pt x="511606" y="304134"/>
                </a:lnTo>
                <a:lnTo>
                  <a:pt x="512386" y="301590"/>
                </a:lnTo>
                <a:lnTo>
                  <a:pt x="513213" y="299045"/>
                </a:lnTo>
                <a:lnTo>
                  <a:pt x="513654" y="299045"/>
                </a:lnTo>
                <a:lnTo>
                  <a:pt x="513056" y="305243"/>
                </a:lnTo>
                <a:lnTo>
                  <a:pt x="512639" y="310965"/>
                </a:lnTo>
                <a:lnTo>
                  <a:pt x="512029" y="323130"/>
                </a:lnTo>
                <a:lnTo>
                  <a:pt x="511913" y="327587"/>
                </a:lnTo>
                <a:lnTo>
                  <a:pt x="511860" y="465477"/>
                </a:lnTo>
                <a:close/>
              </a:path>
            </a:pathLst>
          </a:custGeom>
          <a:solidFill>
            <a:srgbClr val="8E8E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7847" y="2875026"/>
            <a:ext cx="2137410" cy="1046480"/>
          </a:xfrm>
          <a:prstGeom prst="rect">
            <a:avLst/>
          </a:prstGeom>
          <a:solidFill>
            <a:srgbClr val="E6E6F0"/>
          </a:solidFill>
        </p:spPr>
        <p:txBody>
          <a:bodyPr vert="horz" wrap="square" lIns="0" tIns="2540" rIns="0" bIns="0" rtlCol="0">
            <a:spAutoFit/>
          </a:bodyPr>
          <a:lstStyle/>
          <a:p>
            <a:pPr marL="46990" marR="38735" indent="-1270" algn="ctr">
              <a:lnSpc>
                <a:spcPts val="2039"/>
              </a:lnSpc>
              <a:spcBef>
                <a:spcPts val="20"/>
              </a:spcBef>
            </a:pP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Increase</a:t>
            </a:r>
            <a:r>
              <a:rPr sz="1700" b="1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prices</a:t>
            </a:r>
            <a:r>
              <a:rPr sz="1700" b="1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585858"/>
                </a:solidFill>
                <a:latin typeface="Segoe UI"/>
                <a:cs typeface="Segoe UI"/>
              </a:rPr>
              <a:t>for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select</a:t>
            </a:r>
            <a:r>
              <a:rPr sz="1700" b="1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products</a:t>
            </a:r>
            <a:r>
              <a:rPr sz="1700" b="1" spc="-7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20" dirty="0">
                <a:solidFill>
                  <a:srgbClr val="585858"/>
                </a:solidFill>
                <a:latin typeface="Segoe UI"/>
                <a:cs typeface="Segoe UI"/>
              </a:rPr>
              <a:t>with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positive</a:t>
            </a:r>
            <a:r>
              <a:rPr sz="1700" b="1" spc="-7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20" dirty="0">
                <a:solidFill>
                  <a:srgbClr val="585858"/>
                </a:solidFill>
                <a:latin typeface="Segoe UI"/>
                <a:cs typeface="Segoe UI"/>
              </a:rPr>
              <a:t>price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elasticity</a:t>
            </a:r>
            <a:r>
              <a:rPr sz="1700" b="1" spc="-7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10" dirty="0">
                <a:solidFill>
                  <a:srgbClr val="585858"/>
                </a:solidFill>
                <a:latin typeface="Segoe UI"/>
                <a:cs typeface="Segoe UI"/>
              </a:rPr>
              <a:t>coefficient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20" name="object 20"/>
          <p:cNvSpPr txBox="1"/>
          <p:nvPr/>
        </p:nvSpPr>
        <p:spPr>
          <a:xfrm>
            <a:off x="2160270" y="4553711"/>
            <a:ext cx="2319655" cy="1047115"/>
          </a:xfrm>
          <a:prstGeom prst="rect">
            <a:avLst/>
          </a:prstGeom>
          <a:solidFill>
            <a:srgbClr val="E6E6F0"/>
          </a:solidFill>
        </p:spPr>
        <p:txBody>
          <a:bodyPr vert="horz" wrap="square" lIns="0" tIns="3175" rIns="0" bIns="0" rtlCol="0">
            <a:spAutoFit/>
          </a:bodyPr>
          <a:lstStyle/>
          <a:p>
            <a:pPr marL="79375" marR="73025" algn="ctr">
              <a:lnSpc>
                <a:spcPts val="2039"/>
              </a:lnSpc>
              <a:spcBef>
                <a:spcPts val="25"/>
              </a:spcBef>
            </a:pP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Review</a:t>
            </a:r>
            <a:r>
              <a:rPr sz="1700" b="1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SKUs</a:t>
            </a:r>
            <a:r>
              <a:rPr sz="1700" b="1" spc="-8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585858"/>
                </a:solidFill>
                <a:latin typeface="Segoe UI"/>
                <a:cs typeface="Segoe UI"/>
              </a:rPr>
              <a:t>and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engage</a:t>
            </a:r>
            <a:r>
              <a:rPr sz="17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in</a:t>
            </a:r>
            <a:r>
              <a:rPr sz="17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585858"/>
                </a:solidFill>
                <a:latin typeface="Segoe UI"/>
                <a:cs typeface="Segoe UI"/>
              </a:rPr>
              <a:t>SKU </a:t>
            </a:r>
            <a:r>
              <a:rPr sz="1700" b="1" spc="-10" dirty="0">
                <a:solidFill>
                  <a:srgbClr val="585858"/>
                </a:solidFill>
                <a:latin typeface="Segoe UI"/>
                <a:cs typeface="Segoe UI"/>
              </a:rPr>
              <a:t>rationalization</a:t>
            </a:r>
            <a:r>
              <a:rPr sz="1700" b="1" spc="1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585858"/>
                </a:solidFill>
                <a:latin typeface="Segoe UI"/>
                <a:cs typeface="Segoe UI"/>
              </a:rPr>
              <a:t>to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strengthen</a:t>
            </a:r>
            <a:r>
              <a:rPr sz="1700" b="1" spc="-6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the</a:t>
            </a:r>
            <a:r>
              <a:rPr sz="1700" b="1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10" dirty="0">
                <a:solidFill>
                  <a:srgbClr val="585858"/>
                </a:solidFill>
                <a:latin typeface="Segoe UI"/>
                <a:cs typeface="Segoe UI"/>
              </a:rPr>
              <a:t>brand</a:t>
            </a:r>
            <a:endParaRPr sz="17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67021" y="2875026"/>
            <a:ext cx="2319655" cy="1046480"/>
          </a:xfrm>
          <a:prstGeom prst="rect">
            <a:avLst/>
          </a:prstGeom>
          <a:solidFill>
            <a:srgbClr val="E6E6F0"/>
          </a:solidFill>
        </p:spPr>
        <p:txBody>
          <a:bodyPr vert="horz" wrap="square" lIns="0" tIns="2540" rIns="0" bIns="0" rtlCol="0">
            <a:spAutoFit/>
          </a:bodyPr>
          <a:lstStyle/>
          <a:p>
            <a:pPr marL="99060" marR="91440" algn="ctr">
              <a:lnSpc>
                <a:spcPts val="2039"/>
              </a:lnSpc>
              <a:spcBef>
                <a:spcPts val="20"/>
              </a:spcBef>
            </a:pP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Increase</a:t>
            </a:r>
            <a:r>
              <a:rPr sz="1700" b="1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TDP</a:t>
            </a:r>
            <a:r>
              <a:rPr sz="1700" b="1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585858"/>
                </a:solidFill>
                <a:latin typeface="Segoe UI"/>
                <a:cs typeface="Segoe UI"/>
              </a:rPr>
              <a:t>for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products</a:t>
            </a:r>
            <a:r>
              <a:rPr sz="1700" b="1" spc="-7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700" b="1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10" dirty="0">
                <a:solidFill>
                  <a:srgbClr val="585858"/>
                </a:solidFill>
                <a:latin typeface="Segoe UI"/>
                <a:cs typeface="Segoe UI"/>
              </a:rPr>
              <a:t>higher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than</a:t>
            </a:r>
            <a:r>
              <a:rPr sz="1700" b="1" spc="-7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market</a:t>
            </a:r>
            <a:r>
              <a:rPr sz="1700" b="1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25" dirty="0">
                <a:solidFill>
                  <a:srgbClr val="585858"/>
                </a:solidFill>
                <a:latin typeface="Segoe UI"/>
                <a:cs typeface="Segoe UI"/>
              </a:rPr>
              <a:t>TDP </a:t>
            </a:r>
            <a:r>
              <a:rPr sz="1700" b="1" spc="-10" dirty="0">
                <a:solidFill>
                  <a:srgbClr val="585858"/>
                </a:solidFill>
                <a:latin typeface="Segoe UI"/>
                <a:cs typeface="Segoe UI"/>
              </a:rPr>
              <a:t>coefficients</a:t>
            </a:r>
            <a:endParaRPr sz="1700">
              <a:latin typeface="Segoe UI"/>
              <a:cs typeface="Segoe UI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6952488" y="4553711"/>
          <a:ext cx="2510155" cy="1045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0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825"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700" b="1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Increase</a:t>
                      </a:r>
                      <a:r>
                        <a:rPr sz="1700" b="1" spc="-65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00" b="1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prices</a:t>
                      </a:r>
                      <a:r>
                        <a:rPr sz="1700" b="1" spc="-60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during</a:t>
                      </a:r>
                      <a:endParaRPr sz="17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solidFill>
                      <a:srgbClr val="E6E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  <a:spcBef>
                          <a:spcPts val="20"/>
                        </a:spcBef>
                      </a:pPr>
                      <a:r>
                        <a:rPr sz="1700" b="1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summer</a:t>
                      </a:r>
                      <a:r>
                        <a:rPr sz="1700" b="1" spc="-35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00" b="1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700" b="1" spc="-60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conduct</a:t>
                      </a:r>
                      <a:endParaRPr sz="17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solidFill>
                      <a:srgbClr val="E6E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445">
                <a:tc>
                  <a:txBody>
                    <a:bodyPr/>
                    <a:lstStyle/>
                    <a:p>
                      <a:pPr algn="ctr">
                        <a:lnSpc>
                          <a:spcPts val="1914"/>
                        </a:lnSpc>
                        <a:spcBef>
                          <a:spcPts val="20"/>
                        </a:spcBef>
                      </a:pPr>
                      <a:r>
                        <a:rPr sz="1700" b="1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promotional</a:t>
                      </a:r>
                      <a:r>
                        <a:rPr sz="1700" b="1" spc="-110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campaigns</a:t>
                      </a:r>
                      <a:endParaRPr sz="17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solidFill>
                      <a:srgbClr val="E6E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700" b="1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during</a:t>
                      </a:r>
                      <a:r>
                        <a:rPr sz="1700" b="1" spc="-60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00" b="1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other</a:t>
                      </a:r>
                      <a:r>
                        <a:rPr sz="1700" b="1" spc="-50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00" b="1" spc="-10" dirty="0">
                          <a:solidFill>
                            <a:srgbClr val="585858"/>
                          </a:solidFill>
                          <a:latin typeface="Segoe UI"/>
                          <a:cs typeface="Segoe UI"/>
                        </a:rPr>
                        <a:t>seasons</a:t>
                      </a:r>
                      <a:endParaRPr sz="1700">
                        <a:latin typeface="Segoe UI"/>
                        <a:cs typeface="Segoe UI"/>
                      </a:endParaRPr>
                    </a:p>
                  </a:txBody>
                  <a:tcPr marL="0" marR="0" marT="2540" marB="0">
                    <a:solidFill>
                      <a:srgbClr val="E6E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9217914" y="2875026"/>
            <a:ext cx="2666365" cy="1046480"/>
          </a:xfrm>
          <a:prstGeom prst="rect">
            <a:avLst/>
          </a:prstGeom>
          <a:solidFill>
            <a:srgbClr val="E6E6F0"/>
          </a:solidFill>
        </p:spPr>
        <p:txBody>
          <a:bodyPr vert="horz" wrap="square" lIns="0" tIns="2540" rIns="0" bIns="0" rtlCol="0">
            <a:spAutoFit/>
          </a:bodyPr>
          <a:lstStyle/>
          <a:p>
            <a:pPr marL="40005" marR="33020" algn="ctr">
              <a:lnSpc>
                <a:spcPts val="2039"/>
              </a:lnSpc>
              <a:spcBef>
                <a:spcPts val="20"/>
              </a:spcBef>
            </a:pP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Design</a:t>
            </a:r>
            <a:r>
              <a:rPr sz="1700" b="1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brand</a:t>
            </a:r>
            <a:r>
              <a:rPr sz="1700" b="1" spc="-7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10" dirty="0">
                <a:solidFill>
                  <a:srgbClr val="585858"/>
                </a:solidFill>
                <a:latin typeface="Segoe UI"/>
                <a:cs typeface="Segoe UI"/>
              </a:rPr>
              <a:t>recognition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campaigns</a:t>
            </a:r>
            <a:r>
              <a:rPr sz="1700" b="1" spc="-6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for</a:t>
            </a:r>
            <a:r>
              <a:rPr sz="1700" b="1" spc="-8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10" dirty="0">
                <a:solidFill>
                  <a:srgbClr val="585858"/>
                </a:solidFill>
                <a:latin typeface="Segoe UI"/>
                <a:cs typeface="Segoe UI"/>
              </a:rPr>
              <a:t>segments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with</a:t>
            </a:r>
            <a:r>
              <a:rPr sz="17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the</a:t>
            </a:r>
            <a:r>
              <a:rPr sz="17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lowest</a:t>
            </a:r>
            <a:r>
              <a:rPr sz="17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10" dirty="0">
                <a:solidFill>
                  <a:srgbClr val="585858"/>
                </a:solidFill>
                <a:latin typeface="Segoe UI"/>
                <a:cs typeface="Segoe UI"/>
              </a:rPr>
              <a:t>brand </a:t>
            </a:r>
            <a:r>
              <a:rPr sz="1700" b="1" dirty="0">
                <a:solidFill>
                  <a:srgbClr val="585858"/>
                </a:solidFill>
                <a:latin typeface="Segoe UI"/>
                <a:cs typeface="Segoe UI"/>
              </a:rPr>
              <a:t>recognition</a:t>
            </a:r>
            <a:r>
              <a:rPr sz="1700" b="1" spc="-114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700" b="1" spc="-10" dirty="0">
                <a:solidFill>
                  <a:srgbClr val="585858"/>
                </a:solidFill>
                <a:latin typeface="Segoe UI"/>
                <a:cs typeface="Segoe UI"/>
              </a:rPr>
              <a:t>scores</a:t>
            </a:r>
            <a:endParaRPr sz="17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3C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0" y="676275"/>
            <a:ext cx="396240" cy="0"/>
          </a:xfrm>
          <a:custGeom>
            <a:avLst/>
            <a:gdLst/>
            <a:ahLst/>
            <a:cxnLst/>
            <a:rect l="l" t="t" r="r" b="b"/>
            <a:pathLst>
              <a:path w="396240">
                <a:moveTo>
                  <a:pt x="0" y="0"/>
                </a:moveTo>
                <a:lnTo>
                  <a:pt x="395998" y="0"/>
                </a:lnTo>
              </a:path>
            </a:pathLst>
          </a:custGeom>
          <a:ln w="12700">
            <a:solidFill>
              <a:srgbClr val="0013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2315" y="3006878"/>
            <a:ext cx="18440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</a:rPr>
              <a:t>Appendix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5448" y="4031869"/>
            <a:ext cx="5641975" cy="2704465"/>
            <a:chOff x="6005448" y="4031869"/>
            <a:chExt cx="5641975" cy="2704465"/>
          </a:xfrm>
        </p:grpSpPr>
        <p:sp>
          <p:nvSpPr>
            <p:cNvPr id="3" name="object 3"/>
            <p:cNvSpPr/>
            <p:nvPr/>
          </p:nvSpPr>
          <p:spPr>
            <a:xfrm>
              <a:off x="6011798" y="4038219"/>
              <a:ext cx="5629275" cy="2691765"/>
            </a:xfrm>
            <a:custGeom>
              <a:avLst/>
              <a:gdLst/>
              <a:ahLst/>
              <a:cxnLst/>
              <a:rect l="l" t="t" r="r" b="b"/>
              <a:pathLst>
                <a:path w="5629275" h="2691765">
                  <a:moveTo>
                    <a:pt x="5628894" y="0"/>
                  </a:moveTo>
                  <a:lnTo>
                    <a:pt x="0" y="0"/>
                  </a:lnTo>
                  <a:lnTo>
                    <a:pt x="0" y="2691383"/>
                  </a:lnTo>
                  <a:lnTo>
                    <a:pt x="5628894" y="2691383"/>
                  </a:lnTo>
                  <a:lnTo>
                    <a:pt x="5628894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1798" y="4038219"/>
              <a:ext cx="5629275" cy="2691765"/>
            </a:xfrm>
            <a:custGeom>
              <a:avLst/>
              <a:gdLst/>
              <a:ahLst/>
              <a:cxnLst/>
              <a:rect l="l" t="t" r="r" b="b"/>
              <a:pathLst>
                <a:path w="5629275" h="2691765">
                  <a:moveTo>
                    <a:pt x="0" y="0"/>
                  </a:moveTo>
                  <a:lnTo>
                    <a:pt x="5628894" y="0"/>
                  </a:lnTo>
                  <a:lnTo>
                    <a:pt x="5628894" y="2691383"/>
                  </a:lnTo>
                  <a:lnTo>
                    <a:pt x="0" y="26913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32765" y="4031869"/>
            <a:ext cx="5316220" cy="2704465"/>
            <a:chOff x="532765" y="4031869"/>
            <a:chExt cx="5316220" cy="2704465"/>
          </a:xfrm>
        </p:grpSpPr>
        <p:sp>
          <p:nvSpPr>
            <p:cNvPr id="6" name="object 6"/>
            <p:cNvSpPr/>
            <p:nvPr/>
          </p:nvSpPr>
          <p:spPr>
            <a:xfrm>
              <a:off x="539115" y="4038219"/>
              <a:ext cx="5303520" cy="2691765"/>
            </a:xfrm>
            <a:custGeom>
              <a:avLst/>
              <a:gdLst/>
              <a:ahLst/>
              <a:cxnLst/>
              <a:rect l="l" t="t" r="r" b="b"/>
              <a:pathLst>
                <a:path w="5303520" h="2691765">
                  <a:moveTo>
                    <a:pt x="5303520" y="0"/>
                  </a:moveTo>
                  <a:lnTo>
                    <a:pt x="0" y="0"/>
                  </a:lnTo>
                  <a:lnTo>
                    <a:pt x="0" y="2691383"/>
                  </a:lnTo>
                  <a:lnTo>
                    <a:pt x="5303520" y="2691383"/>
                  </a:lnTo>
                  <a:lnTo>
                    <a:pt x="5303520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9115" y="4038219"/>
              <a:ext cx="5303520" cy="2691765"/>
            </a:xfrm>
            <a:custGeom>
              <a:avLst/>
              <a:gdLst/>
              <a:ahLst/>
              <a:cxnLst/>
              <a:rect l="l" t="t" r="r" b="b"/>
              <a:pathLst>
                <a:path w="5303520" h="2691765">
                  <a:moveTo>
                    <a:pt x="0" y="0"/>
                  </a:moveTo>
                  <a:lnTo>
                    <a:pt x="5303520" y="0"/>
                  </a:lnTo>
                  <a:lnTo>
                    <a:pt x="5303520" y="2691383"/>
                  </a:lnTo>
                  <a:lnTo>
                    <a:pt x="0" y="26913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988684" y="1203325"/>
            <a:ext cx="5658485" cy="2704465"/>
            <a:chOff x="5988684" y="1203325"/>
            <a:chExt cx="5658485" cy="2704465"/>
          </a:xfrm>
        </p:grpSpPr>
        <p:sp>
          <p:nvSpPr>
            <p:cNvPr id="9" name="object 9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5645658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645658" y="2691384"/>
                  </a:lnTo>
                  <a:lnTo>
                    <a:pt x="5645658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0" y="0"/>
                  </a:moveTo>
                  <a:lnTo>
                    <a:pt x="5645658" y="0"/>
                  </a:lnTo>
                  <a:lnTo>
                    <a:pt x="5645658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5719" y="1203325"/>
            <a:ext cx="5303520" cy="2714625"/>
            <a:chOff x="545719" y="1203325"/>
            <a:chExt cx="5303520" cy="2714625"/>
          </a:xfrm>
        </p:grpSpPr>
        <p:sp>
          <p:nvSpPr>
            <p:cNvPr id="12" name="object 12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5290565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290565" y="2691384"/>
                  </a:lnTo>
                  <a:lnTo>
                    <a:pt x="5290565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0" y="0"/>
                  </a:moveTo>
                  <a:lnTo>
                    <a:pt x="5290565" y="0"/>
                  </a:lnTo>
                  <a:lnTo>
                    <a:pt x="5290565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352" y="1211580"/>
              <a:ext cx="4383785" cy="270586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5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BDF</a:t>
            </a:r>
            <a:r>
              <a:rPr spc="20" dirty="0"/>
              <a:t> </a:t>
            </a:r>
            <a:r>
              <a:rPr dirty="0"/>
              <a:t>has</a:t>
            </a:r>
            <a:r>
              <a:rPr spc="15" dirty="0"/>
              <a:t> </a:t>
            </a:r>
            <a:r>
              <a:rPr dirty="0"/>
              <a:t>medium</a:t>
            </a:r>
            <a:r>
              <a:rPr spc="10" dirty="0"/>
              <a:t> </a:t>
            </a:r>
            <a:r>
              <a:rPr dirty="0"/>
              <a:t>brand equity</a:t>
            </a:r>
            <a:r>
              <a:rPr spc="15" dirty="0"/>
              <a:t> </a:t>
            </a:r>
            <a:r>
              <a:rPr dirty="0"/>
              <a:t>in</a:t>
            </a:r>
            <a:r>
              <a:rPr spc="10" dirty="0"/>
              <a:t> </a:t>
            </a:r>
            <a:r>
              <a:rPr dirty="0"/>
              <a:t>FIXIERPFLASTER</a:t>
            </a:r>
            <a:r>
              <a:rPr spc="30" dirty="0"/>
              <a:t> </a:t>
            </a:r>
            <a:r>
              <a:rPr spc="-10" dirty="0"/>
              <a:t>segment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165341" y="4274820"/>
            <a:ext cx="5309235" cy="22777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 marL="399415" marR="346710" indent="-399415">
              <a:lnSpc>
                <a:spcPts val="1920"/>
              </a:lnSpc>
              <a:spcBef>
                <a:spcPts val="25"/>
              </a:spcBef>
              <a:buAutoNum type="romanLcPeriod"/>
              <a:tabLst>
                <a:tab pos="399415" algn="l"/>
                <a:tab pos="400050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FIXIERPFLASTER</a:t>
            </a:r>
            <a:r>
              <a:rPr sz="1600" spc="-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segment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6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marginally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price</a:t>
            </a:r>
            <a:r>
              <a:rPr sz="16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elastic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due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to</a:t>
            </a:r>
            <a:r>
              <a:rPr sz="16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almost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neutral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Price_Ln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coefficient</a:t>
            </a:r>
            <a:endParaRPr sz="1600">
              <a:latin typeface="Segoe UI"/>
              <a:cs typeface="Segoe UI"/>
            </a:endParaRPr>
          </a:p>
          <a:p>
            <a:pPr marL="399415" marR="199390" indent="-399415">
              <a:lnSpc>
                <a:spcPct val="100000"/>
              </a:lnSpc>
              <a:spcBef>
                <a:spcPts val="735"/>
              </a:spcBef>
              <a:buAutoNum type="romanLcPeriod"/>
              <a:tabLst>
                <a:tab pos="399415" algn="l"/>
                <a:tab pos="400050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There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a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strong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relationship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between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of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the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6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i.e.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weighted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distribution</a:t>
            </a:r>
            <a:endParaRPr sz="1600">
              <a:latin typeface="Segoe UI"/>
              <a:cs typeface="Segoe UI"/>
            </a:endParaRPr>
          </a:p>
          <a:p>
            <a:pPr marL="399415" marR="256540" indent="-400050">
              <a:lnSpc>
                <a:spcPct val="100000"/>
              </a:lnSpc>
              <a:spcBef>
                <a:spcPts val="795"/>
              </a:spcBef>
              <a:buAutoNum type="romanLcPeriod"/>
              <a:tabLst>
                <a:tab pos="399415" algn="l"/>
                <a:tab pos="400050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Brand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has</a:t>
            </a:r>
            <a:r>
              <a:rPr sz="1600" spc="-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3</a:t>
            </a:r>
            <a:r>
              <a:rPr sz="1575" baseline="26455" dirty="0">
                <a:solidFill>
                  <a:srgbClr val="2C2C2C"/>
                </a:solidFill>
                <a:latin typeface="Segoe UI"/>
                <a:cs typeface="Segoe UI"/>
              </a:rPr>
              <a:t>rd</a:t>
            </a:r>
            <a:r>
              <a:rPr sz="1575" spc="165" baseline="264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strongest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recognition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after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private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labels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Gothaplast</a:t>
            </a:r>
            <a:endParaRPr sz="1600">
              <a:latin typeface="Segoe UI"/>
              <a:cs typeface="Segoe UI"/>
            </a:endParaRPr>
          </a:p>
          <a:p>
            <a:pPr marL="399415" marR="99060" indent="-400050">
              <a:lnSpc>
                <a:spcPct val="100000"/>
              </a:lnSpc>
              <a:spcBef>
                <a:spcPts val="805"/>
              </a:spcBef>
              <a:buAutoNum type="romanLcPeriod"/>
              <a:tabLst>
                <a:tab pos="399415" algn="l"/>
                <a:tab pos="400050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Seasonality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factor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-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summer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time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positively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influences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6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71867" y="1523674"/>
            <a:ext cx="5295900" cy="2089785"/>
          </a:xfrm>
          <a:custGeom>
            <a:avLst/>
            <a:gdLst/>
            <a:ahLst/>
            <a:cxnLst/>
            <a:rect l="l" t="t" r="r" b="b"/>
            <a:pathLst>
              <a:path w="5295900" h="2089785">
                <a:moveTo>
                  <a:pt x="5295852" y="2089165"/>
                </a:moveTo>
                <a:lnTo>
                  <a:pt x="0" y="2089165"/>
                </a:lnTo>
                <a:lnTo>
                  <a:pt x="0" y="0"/>
                </a:lnTo>
                <a:lnTo>
                  <a:pt x="5295852" y="0"/>
                </a:lnTo>
                <a:lnTo>
                  <a:pt x="5295852" y="20891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146467" y="1635014"/>
            <a:ext cx="5346700" cy="195833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31670">
              <a:lnSpc>
                <a:spcPts val="1010"/>
              </a:lnSpc>
              <a:spcBef>
                <a:spcPts val="125"/>
              </a:spcBef>
              <a:tabLst>
                <a:tab pos="4681220" algn="l"/>
              </a:tabLst>
            </a:pPr>
            <a:r>
              <a:rPr sz="1000" b="1" dirty="0">
                <a:latin typeface="Segoe UI"/>
                <a:cs typeface="Segoe UI"/>
              </a:rPr>
              <a:t>Fit</a:t>
            </a:r>
            <a:r>
              <a:rPr sz="1000" b="1" spc="50" dirty="0">
                <a:latin typeface="Segoe UI"/>
                <a:cs typeface="Segoe UI"/>
              </a:rPr>
              <a:t> </a:t>
            </a:r>
            <a:r>
              <a:rPr sz="1000" b="1" spc="-10" dirty="0">
                <a:latin typeface="Segoe UI"/>
                <a:cs typeface="Segoe UI"/>
              </a:rPr>
              <a:t>Variables</a:t>
            </a:r>
            <a:r>
              <a:rPr sz="1000" b="1" dirty="0">
                <a:latin typeface="Segoe UI"/>
                <a:cs typeface="Segoe UI"/>
              </a:rPr>
              <a:t>	</a:t>
            </a:r>
            <a:r>
              <a:rPr sz="1500" b="1" spc="-15" baseline="44444" dirty="0">
                <a:latin typeface="Segoe UI"/>
                <a:cs typeface="Segoe UI"/>
              </a:rPr>
              <a:t>Adjusted</a:t>
            </a:r>
            <a:endParaRPr sz="1500" baseline="44444">
              <a:latin typeface="Segoe UI"/>
              <a:cs typeface="Segoe UI"/>
            </a:endParaRPr>
          </a:p>
          <a:p>
            <a:pPr marR="301625" algn="r">
              <a:lnSpc>
                <a:spcPts val="1010"/>
              </a:lnSpc>
            </a:pPr>
            <a:r>
              <a:rPr sz="1000" b="1" spc="-25" dirty="0">
                <a:latin typeface="Segoe UI"/>
                <a:cs typeface="Segoe UI"/>
              </a:rPr>
              <a:t>R2</a:t>
            </a:r>
            <a:endParaRPr sz="1000">
              <a:latin typeface="Segoe UI"/>
              <a:cs typeface="Segoe UI"/>
            </a:endParaRPr>
          </a:p>
          <a:p>
            <a:pPr marL="44450" algn="just">
              <a:lnSpc>
                <a:spcPct val="100000"/>
              </a:lnSpc>
              <a:spcBef>
                <a:spcPts val="445"/>
              </a:spcBef>
              <a:tabLst>
                <a:tab pos="4948555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1.01%</a:t>
            </a:r>
            <a:endParaRPr sz="1000">
              <a:latin typeface="Segoe UI"/>
              <a:cs typeface="Segoe UI"/>
            </a:endParaRPr>
          </a:p>
          <a:p>
            <a:pPr marL="44450" algn="just">
              <a:lnSpc>
                <a:spcPct val="100000"/>
              </a:lnSpc>
              <a:spcBef>
                <a:spcPts val="445"/>
              </a:spcBef>
              <a:tabLst>
                <a:tab pos="4876800" algn="l"/>
              </a:tabLst>
            </a:pPr>
            <a:r>
              <a:rPr sz="1000" spc="-10" dirty="0">
                <a:latin typeface="Segoe UI"/>
                <a:cs typeface="Segoe UI"/>
              </a:rPr>
              <a:t>Volume_Ln~TDP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49.58%</a:t>
            </a:r>
            <a:endParaRPr sz="1000">
              <a:latin typeface="Segoe UI"/>
              <a:cs typeface="Segoe UI"/>
            </a:endParaRPr>
          </a:p>
          <a:p>
            <a:pPr marL="44450" algn="just">
              <a:lnSpc>
                <a:spcPct val="100000"/>
              </a:lnSpc>
              <a:spcBef>
                <a:spcPts val="445"/>
              </a:spcBef>
              <a:tabLst>
                <a:tab pos="4876800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50.08%</a:t>
            </a:r>
            <a:endParaRPr sz="1000">
              <a:latin typeface="Segoe UI"/>
              <a:cs typeface="Segoe UI"/>
            </a:endParaRPr>
          </a:p>
          <a:p>
            <a:pPr marL="44450" algn="just">
              <a:lnSpc>
                <a:spcPct val="100000"/>
              </a:lnSpc>
              <a:spcBef>
                <a:spcPts val="445"/>
              </a:spcBef>
              <a:tabLst>
                <a:tab pos="4876800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Volume_Ln~Price_Ln+TDP+Brand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69.94%</a:t>
            </a:r>
            <a:endParaRPr sz="1000">
              <a:latin typeface="Segoe UI"/>
              <a:cs typeface="Segoe UI"/>
            </a:endParaRPr>
          </a:p>
          <a:p>
            <a:pPr marL="44450" algn="just">
              <a:lnSpc>
                <a:spcPct val="100000"/>
              </a:lnSpc>
              <a:spcBef>
                <a:spcPts val="445"/>
              </a:spcBef>
              <a:tabLst>
                <a:tab pos="4876800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Volume_Ln~Price_Ln+TDP+Brand+Season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70.10%</a:t>
            </a:r>
            <a:endParaRPr sz="1000">
              <a:latin typeface="Segoe UI"/>
              <a:cs typeface="Segoe UI"/>
            </a:endParaRPr>
          </a:p>
          <a:p>
            <a:pPr marL="44450" marR="40005" algn="just">
              <a:lnSpc>
                <a:spcPct val="137100"/>
              </a:lnSpc>
              <a:tabLst>
                <a:tab pos="4876800" algn="l"/>
              </a:tabLst>
            </a:pPr>
            <a:r>
              <a:rPr sz="1000" dirty="0">
                <a:latin typeface="Segoe UI"/>
                <a:cs typeface="Segoe UI"/>
              </a:rPr>
              <a:t>Volume_Ln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</a:t>
            </a:r>
            <a:r>
              <a:rPr sz="1000" spc="1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Price_Ln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TDP</a:t>
            </a:r>
            <a:r>
              <a:rPr sz="1000" spc="-2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Brand+Season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spc="-25" dirty="0">
                <a:latin typeface="Segoe UI"/>
                <a:cs typeface="Segoe UI"/>
              </a:rPr>
              <a:t>CPI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70.13% </a:t>
            </a:r>
            <a:r>
              <a:rPr sz="1000" dirty="0">
                <a:latin typeface="Segoe UI"/>
                <a:cs typeface="Segoe UI"/>
              </a:rPr>
              <a:t>Volume_Ln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Price_Ln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TDP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Brand+Season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CPI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</a:t>
            </a:r>
            <a:r>
              <a:rPr sz="1000" spc="-10" dirty="0">
                <a:latin typeface="Segoe UI"/>
                <a:cs typeface="Segoe UI"/>
              </a:rPr>
              <a:t>Temperature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70.16% </a:t>
            </a:r>
            <a:r>
              <a:rPr sz="1000" dirty="0">
                <a:latin typeface="Segoe UI"/>
                <a:cs typeface="Segoe UI"/>
              </a:rPr>
              <a:t>Volume_Ln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 Price_Ln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TDP</a:t>
            </a:r>
            <a:r>
              <a:rPr sz="1000" spc="-2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Brand+Season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CPI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Temperature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 Sunshine</a:t>
            </a:r>
            <a:r>
              <a:rPr sz="1000" spc="400" dirty="0">
                <a:latin typeface="Segoe UI"/>
                <a:cs typeface="Segoe UI"/>
              </a:rPr>
              <a:t>    </a:t>
            </a:r>
            <a:r>
              <a:rPr sz="1000" spc="-10" dirty="0">
                <a:latin typeface="Segoe UI"/>
                <a:cs typeface="Segoe UI"/>
              </a:rPr>
              <a:t>70.18%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65342" y="3612833"/>
            <a:ext cx="5302885" cy="635"/>
            <a:chOff x="6165342" y="3612833"/>
            <a:chExt cx="5302885" cy="635"/>
          </a:xfrm>
        </p:grpSpPr>
        <p:sp>
          <p:nvSpPr>
            <p:cNvPr id="20" name="object 20"/>
            <p:cNvSpPr/>
            <p:nvPr/>
          </p:nvSpPr>
          <p:spPr>
            <a:xfrm>
              <a:off x="6165342" y="361283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8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65344" y="361283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5">
                  <a:moveTo>
                    <a:pt x="6530" y="0"/>
                  </a:moveTo>
                  <a:lnTo>
                    <a:pt x="0" y="0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742886" y="361283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8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742882" y="361283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4">
                  <a:moveTo>
                    <a:pt x="6536" y="0"/>
                  </a:moveTo>
                  <a:lnTo>
                    <a:pt x="0" y="0"/>
                  </a:lnTo>
                  <a:lnTo>
                    <a:pt x="6536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61188" y="361283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8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61190" y="3612833"/>
              <a:ext cx="6985" cy="0"/>
            </a:xfrm>
            <a:custGeom>
              <a:avLst/>
              <a:gdLst/>
              <a:ahLst/>
              <a:cxnLst/>
              <a:rect l="l" t="t" r="r" b="b"/>
              <a:pathLst>
                <a:path w="6984">
                  <a:moveTo>
                    <a:pt x="6530" y="0"/>
                  </a:moveTo>
                  <a:lnTo>
                    <a:pt x="0" y="0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201166" y="4184778"/>
          <a:ext cx="3804285" cy="2441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b="1" spc="-10" dirty="0">
                          <a:latin typeface="Segoe UI"/>
                          <a:cs typeface="Segoe UI"/>
                        </a:rPr>
                        <a:t>Variables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b="1" spc="-20" dirty="0">
                          <a:latin typeface="Segoe UI"/>
                          <a:cs typeface="Segoe UI"/>
                        </a:rPr>
                        <a:t>Coef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b="1" spc="-25" dirty="0">
                          <a:latin typeface="Segoe UI"/>
                          <a:cs typeface="Segoe UI"/>
                        </a:rPr>
                        <a:t>Sig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(Intercept)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2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4.3858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2225" marB="0">
                    <a:solidFill>
                      <a:srgbClr val="62BD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22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Price_Ln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(0.1470)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99C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25" dirty="0">
                          <a:latin typeface="Segoe UI"/>
                          <a:cs typeface="Segoe UI"/>
                        </a:rPr>
                        <a:t>TDP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0.1002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BrandGOTHAPLAST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1.0635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DCE0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BrandHANSAPLAST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0.6242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BrandOTHERS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(0.2182)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8856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BrandPAPSTAR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(0.3087)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BrandPRIVATE</a:t>
                      </a:r>
                      <a:r>
                        <a:rPr sz="10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spc="-10" dirty="0">
                          <a:latin typeface="Segoe UI"/>
                          <a:cs typeface="Segoe UI"/>
                        </a:rPr>
                        <a:t>LABELS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1.2668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SeasonSpring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0.0422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b="1" dirty="0">
                          <a:latin typeface="Segoe UI"/>
                          <a:cs typeface="Segoe UI"/>
                        </a:rPr>
                        <a:t>X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SeasonSummer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0.2499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Webdings"/>
                          <a:cs typeface="Webdings"/>
                        </a:rPr>
                        <a:t></a:t>
                      </a:r>
                      <a:endParaRPr sz="1000">
                        <a:latin typeface="Webdings"/>
                        <a:cs typeface="Webdings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SeasonWinter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Segoe UI"/>
                          <a:cs typeface="Segoe UI"/>
                        </a:rPr>
                        <a:t>(0.0334)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BC07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b="1" dirty="0">
                          <a:latin typeface="Segoe UI"/>
                          <a:cs typeface="Segoe UI"/>
                        </a:rPr>
                        <a:t>X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54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27" name="object 27"/>
          <p:cNvGrpSpPr/>
          <p:nvPr/>
        </p:nvGrpSpPr>
        <p:grpSpPr>
          <a:xfrm>
            <a:off x="5005421" y="4594379"/>
            <a:ext cx="635" cy="6350"/>
            <a:chOff x="5005421" y="4594379"/>
            <a:chExt cx="635" cy="6350"/>
          </a:xfrm>
        </p:grpSpPr>
        <p:sp>
          <p:nvSpPr>
            <p:cNvPr id="28" name="object 28"/>
            <p:cNvSpPr/>
            <p:nvPr/>
          </p:nvSpPr>
          <p:spPr>
            <a:xfrm>
              <a:off x="5005422" y="4594379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2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05421" y="4594382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6" y="6350"/>
                  </a:moveTo>
                  <a:lnTo>
                    <a:pt x="0" y="0"/>
                  </a:lnTo>
                  <a:lnTo>
                    <a:pt x="6" y="635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005421" y="4797589"/>
            <a:ext cx="635" cy="6985"/>
            <a:chOff x="5005421" y="4797589"/>
            <a:chExt cx="635" cy="6985"/>
          </a:xfrm>
        </p:grpSpPr>
        <p:sp>
          <p:nvSpPr>
            <p:cNvPr id="31" name="object 31"/>
            <p:cNvSpPr/>
            <p:nvPr/>
          </p:nvSpPr>
          <p:spPr>
            <a:xfrm>
              <a:off x="5005422" y="479759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2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05421" y="4797589"/>
              <a:ext cx="635" cy="6985"/>
            </a:xfrm>
            <a:custGeom>
              <a:avLst/>
              <a:gdLst/>
              <a:ahLst/>
              <a:cxnLst/>
              <a:rect l="l" t="t" r="r" b="b"/>
              <a:pathLst>
                <a:path w="635" h="6985">
                  <a:moveTo>
                    <a:pt x="6" y="6356"/>
                  </a:moveTo>
                  <a:lnTo>
                    <a:pt x="0" y="0"/>
                  </a:lnTo>
                  <a:lnTo>
                    <a:pt x="6" y="635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005421" y="5000807"/>
            <a:ext cx="635" cy="6350"/>
            <a:chOff x="5005421" y="5000807"/>
            <a:chExt cx="635" cy="6350"/>
          </a:xfrm>
        </p:grpSpPr>
        <p:sp>
          <p:nvSpPr>
            <p:cNvPr id="34" name="object 34"/>
            <p:cNvSpPr/>
            <p:nvPr/>
          </p:nvSpPr>
          <p:spPr>
            <a:xfrm>
              <a:off x="5005422" y="5000807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2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05421" y="5000809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6" y="6350"/>
                  </a:moveTo>
                  <a:lnTo>
                    <a:pt x="0" y="0"/>
                  </a:lnTo>
                  <a:lnTo>
                    <a:pt x="6" y="635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005421" y="5204021"/>
            <a:ext cx="635" cy="6350"/>
            <a:chOff x="5005421" y="5204021"/>
            <a:chExt cx="635" cy="6350"/>
          </a:xfrm>
        </p:grpSpPr>
        <p:sp>
          <p:nvSpPr>
            <p:cNvPr id="37" name="object 37"/>
            <p:cNvSpPr/>
            <p:nvPr/>
          </p:nvSpPr>
          <p:spPr>
            <a:xfrm>
              <a:off x="5005422" y="520402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2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05421" y="5204023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6" y="6350"/>
                  </a:moveTo>
                  <a:lnTo>
                    <a:pt x="0" y="0"/>
                  </a:lnTo>
                  <a:lnTo>
                    <a:pt x="6" y="635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5005421" y="5407231"/>
            <a:ext cx="635" cy="6350"/>
            <a:chOff x="5005421" y="5407231"/>
            <a:chExt cx="635" cy="6350"/>
          </a:xfrm>
        </p:grpSpPr>
        <p:sp>
          <p:nvSpPr>
            <p:cNvPr id="40" name="object 40"/>
            <p:cNvSpPr/>
            <p:nvPr/>
          </p:nvSpPr>
          <p:spPr>
            <a:xfrm>
              <a:off x="5005422" y="540723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2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05421" y="5407231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6" y="6350"/>
                  </a:moveTo>
                  <a:lnTo>
                    <a:pt x="0" y="0"/>
                  </a:lnTo>
                  <a:lnTo>
                    <a:pt x="6" y="635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005421" y="5610448"/>
            <a:ext cx="635" cy="6350"/>
            <a:chOff x="5005421" y="5610448"/>
            <a:chExt cx="635" cy="6350"/>
          </a:xfrm>
        </p:grpSpPr>
        <p:sp>
          <p:nvSpPr>
            <p:cNvPr id="43" name="object 43"/>
            <p:cNvSpPr/>
            <p:nvPr/>
          </p:nvSpPr>
          <p:spPr>
            <a:xfrm>
              <a:off x="5005422" y="561044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2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005421" y="5610451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6" y="6350"/>
                  </a:moveTo>
                  <a:lnTo>
                    <a:pt x="0" y="0"/>
                  </a:lnTo>
                  <a:lnTo>
                    <a:pt x="6" y="635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5005421" y="5813658"/>
            <a:ext cx="635" cy="6350"/>
            <a:chOff x="5005421" y="5813658"/>
            <a:chExt cx="635" cy="6350"/>
          </a:xfrm>
        </p:grpSpPr>
        <p:sp>
          <p:nvSpPr>
            <p:cNvPr id="46" name="object 46"/>
            <p:cNvSpPr/>
            <p:nvPr/>
          </p:nvSpPr>
          <p:spPr>
            <a:xfrm>
              <a:off x="5005422" y="581366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2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05421" y="5813658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6" y="6350"/>
                  </a:moveTo>
                  <a:lnTo>
                    <a:pt x="0" y="0"/>
                  </a:lnTo>
                  <a:lnTo>
                    <a:pt x="6" y="635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005421" y="6016876"/>
            <a:ext cx="635" cy="6350"/>
            <a:chOff x="5005421" y="6016876"/>
            <a:chExt cx="635" cy="6350"/>
          </a:xfrm>
        </p:grpSpPr>
        <p:sp>
          <p:nvSpPr>
            <p:cNvPr id="49" name="object 49"/>
            <p:cNvSpPr/>
            <p:nvPr/>
          </p:nvSpPr>
          <p:spPr>
            <a:xfrm>
              <a:off x="5005422" y="601687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2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05421" y="6016879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6" y="6350"/>
                  </a:moveTo>
                  <a:lnTo>
                    <a:pt x="0" y="0"/>
                  </a:lnTo>
                  <a:lnTo>
                    <a:pt x="6" y="635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5005421" y="6220086"/>
            <a:ext cx="635" cy="6350"/>
            <a:chOff x="5005421" y="6220086"/>
            <a:chExt cx="635" cy="6350"/>
          </a:xfrm>
        </p:grpSpPr>
        <p:sp>
          <p:nvSpPr>
            <p:cNvPr id="52" name="object 52"/>
            <p:cNvSpPr/>
            <p:nvPr/>
          </p:nvSpPr>
          <p:spPr>
            <a:xfrm>
              <a:off x="5005422" y="622009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2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05421" y="6220086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6" y="6350"/>
                  </a:moveTo>
                  <a:lnTo>
                    <a:pt x="0" y="0"/>
                  </a:lnTo>
                  <a:lnTo>
                    <a:pt x="6" y="635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5005421" y="6423304"/>
            <a:ext cx="635" cy="6350"/>
            <a:chOff x="5005421" y="6423304"/>
            <a:chExt cx="635" cy="6350"/>
          </a:xfrm>
        </p:grpSpPr>
        <p:sp>
          <p:nvSpPr>
            <p:cNvPr id="55" name="object 55"/>
            <p:cNvSpPr/>
            <p:nvPr/>
          </p:nvSpPr>
          <p:spPr>
            <a:xfrm>
              <a:off x="5005422" y="642330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2" y="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005421" y="6423306"/>
              <a:ext cx="635" cy="6350"/>
            </a:xfrm>
            <a:custGeom>
              <a:avLst/>
              <a:gdLst/>
              <a:ahLst/>
              <a:cxnLst/>
              <a:rect l="l" t="t" r="r" b="b"/>
              <a:pathLst>
                <a:path w="635" h="6350">
                  <a:moveTo>
                    <a:pt x="6" y="6350"/>
                  </a:moveTo>
                  <a:lnTo>
                    <a:pt x="0" y="0"/>
                  </a:lnTo>
                  <a:lnTo>
                    <a:pt x="6" y="635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3750" y="534983"/>
            <a:ext cx="70045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b="1" dirty="0"/>
              <a:t>Friday, the 09</a:t>
            </a:r>
            <a:r>
              <a:rPr lang="en-US" b="1" baseline="30000" dirty="0"/>
              <a:t>th</a:t>
            </a:r>
            <a:r>
              <a:rPr lang="en-US" b="1" dirty="0"/>
              <a:t> of September</a:t>
            </a:r>
            <a:br>
              <a:rPr lang="en-US" b="1" dirty="0"/>
            </a:br>
            <a:r>
              <a:rPr lang="en-US" b="1" dirty="0"/>
              <a:t>Time:  TBA</a:t>
            </a:r>
            <a:br>
              <a:rPr lang="en-US" b="1" dirty="0"/>
            </a:br>
            <a:r>
              <a:rPr lang="en-US" b="1" dirty="0"/>
              <a:t>Zoom: TBA</a:t>
            </a:r>
            <a:endParaRPr b="1" spc="1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86FD2D8-B9D1-A9B3-90BA-3D5D8FBAB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478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0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533" y="4065270"/>
            <a:ext cx="11586210" cy="2540635"/>
          </a:xfrm>
          <a:custGeom>
            <a:avLst/>
            <a:gdLst/>
            <a:ahLst/>
            <a:cxnLst/>
            <a:rect l="l" t="t" r="r" b="b"/>
            <a:pathLst>
              <a:path w="11586210" h="2540634">
                <a:moveTo>
                  <a:pt x="11586210" y="0"/>
                </a:moveTo>
                <a:lnTo>
                  <a:pt x="0" y="0"/>
                </a:lnTo>
                <a:lnTo>
                  <a:pt x="0" y="2540507"/>
                </a:lnTo>
                <a:lnTo>
                  <a:pt x="11586210" y="2540507"/>
                </a:lnTo>
                <a:lnTo>
                  <a:pt x="11586210" y="0"/>
                </a:lnTo>
                <a:close/>
              </a:path>
            </a:pathLst>
          </a:custGeom>
          <a:solidFill>
            <a:srgbClr val="C3C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344" y="1564386"/>
            <a:ext cx="11587480" cy="2344420"/>
          </a:xfrm>
          <a:custGeom>
            <a:avLst/>
            <a:gdLst/>
            <a:ahLst/>
            <a:cxnLst/>
            <a:rect l="l" t="t" r="r" b="b"/>
            <a:pathLst>
              <a:path w="11587480" h="2344420">
                <a:moveTo>
                  <a:pt x="11586972" y="0"/>
                </a:moveTo>
                <a:lnTo>
                  <a:pt x="0" y="0"/>
                </a:lnTo>
                <a:lnTo>
                  <a:pt x="0" y="2343912"/>
                </a:lnTo>
                <a:lnTo>
                  <a:pt x="11586972" y="2343912"/>
                </a:lnTo>
                <a:lnTo>
                  <a:pt x="11586972" y="0"/>
                </a:lnTo>
                <a:close/>
              </a:path>
            </a:pathLst>
          </a:custGeom>
          <a:solidFill>
            <a:srgbClr val="C3C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52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BDF</a:t>
            </a:r>
            <a:r>
              <a:rPr spc="-20" dirty="0"/>
              <a:t> </a:t>
            </a:r>
            <a:r>
              <a:rPr dirty="0"/>
              <a:t>can</a:t>
            </a:r>
            <a:r>
              <a:rPr spc="-25" dirty="0"/>
              <a:t> </a:t>
            </a:r>
            <a:r>
              <a:rPr dirty="0"/>
              <a:t>increase</a:t>
            </a:r>
            <a:r>
              <a:rPr spc="-40" dirty="0"/>
              <a:t> </a:t>
            </a:r>
            <a:r>
              <a:rPr dirty="0"/>
              <a:t>price</a:t>
            </a:r>
            <a:r>
              <a:rPr spc="-3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1</a:t>
            </a:r>
            <a:r>
              <a:rPr spc="-20" dirty="0"/>
              <a:t> </a:t>
            </a:r>
            <a:r>
              <a:rPr dirty="0"/>
              <a:t>product</a:t>
            </a:r>
            <a:r>
              <a:rPr spc="-2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segment</a:t>
            </a:r>
            <a:r>
              <a:rPr spc="-30" dirty="0"/>
              <a:t> </a:t>
            </a:r>
            <a:r>
              <a:rPr spc="-25" dirty="0"/>
              <a:t>but </a:t>
            </a:r>
            <a:r>
              <a:rPr dirty="0"/>
              <a:t>most</a:t>
            </a:r>
            <a:r>
              <a:rPr spc="-15" dirty="0"/>
              <a:t> </a:t>
            </a:r>
            <a:r>
              <a:rPr dirty="0"/>
              <a:t>demand</a:t>
            </a:r>
            <a:r>
              <a:rPr spc="-3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driven</a:t>
            </a:r>
            <a:r>
              <a:rPr spc="-25" dirty="0"/>
              <a:t> </a:t>
            </a:r>
            <a:r>
              <a:rPr dirty="0"/>
              <a:t>by</a:t>
            </a:r>
            <a:r>
              <a:rPr spc="-25" dirty="0"/>
              <a:t> </a:t>
            </a:r>
            <a:r>
              <a:rPr dirty="0"/>
              <a:t>TDP</a:t>
            </a:r>
            <a:r>
              <a:rPr spc="-20" dirty="0"/>
              <a:t>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marginal</a:t>
            </a:r>
            <a:r>
              <a:rPr spc="-25" dirty="0"/>
              <a:t> </a:t>
            </a:r>
            <a:r>
              <a:rPr spc="-10" dirty="0"/>
              <a:t>returns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00215" y="4217670"/>
            <a:ext cx="5257800" cy="21399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 marL="400050" marR="111760" indent="-400685">
              <a:lnSpc>
                <a:spcPts val="1580"/>
              </a:lnSpc>
              <a:spcBef>
                <a:spcPts val="2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300" spc="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explains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most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of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variation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Hansaplast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product.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Further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increase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</a:t>
            </a:r>
            <a:r>
              <a:rPr sz="1300" spc="7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provides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only</a:t>
            </a:r>
            <a:r>
              <a:rPr sz="1300" spc="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marginal</a:t>
            </a:r>
            <a:r>
              <a:rPr sz="1300" spc="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positive</a:t>
            </a:r>
            <a:endParaRPr sz="1300">
              <a:latin typeface="Segoe UI"/>
              <a:cs typeface="Segoe UI"/>
            </a:endParaRPr>
          </a:p>
          <a:p>
            <a:pPr marL="400050">
              <a:lnSpc>
                <a:spcPts val="1540"/>
              </a:lnSpc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impact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(ex.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0.03</a:t>
            </a:r>
            <a:r>
              <a:rPr sz="1300" spc="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vs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0.18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private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labels)</a:t>
            </a:r>
            <a:endParaRPr sz="1300">
              <a:latin typeface="Segoe UI"/>
              <a:cs typeface="Segoe UI"/>
            </a:endParaRPr>
          </a:p>
          <a:p>
            <a:pPr marL="400050" marR="546100" indent="-400685">
              <a:lnSpc>
                <a:spcPct val="101600"/>
              </a:lnSpc>
              <a:spcBef>
                <a:spcPts val="800"/>
              </a:spcBef>
              <a:buAutoNum type="romanLcPeriod" startAt="2"/>
              <a:tabLst>
                <a:tab pos="400050" algn="l"/>
                <a:tab pos="400685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Private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labels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have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more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capacity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to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increase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prices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25" dirty="0">
                <a:solidFill>
                  <a:srgbClr val="2C2C2C"/>
                </a:solidFill>
                <a:latin typeface="Segoe UI"/>
                <a:cs typeface="Segoe UI"/>
              </a:rPr>
              <a:t>to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increase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growing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demand</a:t>
            </a:r>
            <a:endParaRPr sz="1300">
              <a:latin typeface="Segoe UI"/>
              <a:cs typeface="Segoe UI"/>
            </a:endParaRPr>
          </a:p>
          <a:p>
            <a:pPr marL="400050" marR="105410" indent="-400685">
              <a:lnSpc>
                <a:spcPct val="101899"/>
              </a:lnSpc>
              <a:spcBef>
                <a:spcPts val="800"/>
              </a:spcBef>
              <a:buAutoNum type="romanLcPeriod" startAt="2"/>
              <a:tabLst>
                <a:tab pos="400050" algn="l"/>
                <a:tab pos="400685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CLASSIC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5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X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1.25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CM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1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ST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has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positive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Price_Ln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coefficint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i.e.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price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of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this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product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can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be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increased</a:t>
            </a:r>
            <a:endParaRPr sz="1300">
              <a:latin typeface="Segoe UI"/>
              <a:cs typeface="Segoe UI"/>
            </a:endParaRPr>
          </a:p>
          <a:p>
            <a:pPr marL="400050" marR="186055" indent="-400685">
              <a:lnSpc>
                <a:spcPct val="101600"/>
              </a:lnSpc>
              <a:spcBef>
                <a:spcPts val="805"/>
              </a:spcBef>
              <a:buAutoNum type="romanLcPeriod" startAt="2"/>
              <a:tabLst>
                <a:tab pos="400050" algn="l"/>
                <a:tab pos="400685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Summer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season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along</a:t>
            </a:r>
            <a:r>
              <a:rPr sz="1300" spc="7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with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sunshine</a:t>
            </a:r>
            <a:r>
              <a:rPr sz="1300" spc="7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duration</a:t>
            </a:r>
            <a:r>
              <a:rPr sz="1300" spc="8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300" spc="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temperature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positively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infuence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demand</a:t>
            </a:r>
            <a:r>
              <a:rPr sz="1300" spc="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from</a:t>
            </a:r>
            <a:r>
              <a:rPr sz="1300" spc="7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customers</a:t>
            </a:r>
            <a:endParaRPr sz="1300">
              <a:latin typeface="Segoe UI"/>
              <a:cs typeface="Segoe U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54933" y="2087134"/>
          <a:ext cx="11405870" cy="1256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3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9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21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67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086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67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67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9705">
                        <a:lnSpc>
                          <a:spcPts val="1495"/>
                        </a:lnSpc>
                        <a:spcBef>
                          <a:spcPts val="75"/>
                        </a:spcBef>
                      </a:pPr>
                      <a:r>
                        <a:rPr sz="1250" b="1" spc="-10" dirty="0">
                          <a:latin typeface="Calibri"/>
                          <a:cs typeface="Calibri"/>
                        </a:rPr>
                        <a:t>Price_Ln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  <a:spcBef>
                          <a:spcPts val="75"/>
                        </a:spcBef>
                      </a:pPr>
                      <a:r>
                        <a:rPr sz="1250" b="1" spc="-25" dirty="0">
                          <a:latin typeface="Calibri"/>
                          <a:cs typeface="Calibri"/>
                        </a:rPr>
                        <a:t>TDP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  <a:spcBef>
                          <a:spcPts val="75"/>
                        </a:spcBef>
                      </a:pPr>
                      <a:r>
                        <a:rPr sz="1250" b="1" spc="-10" dirty="0">
                          <a:latin typeface="Calibri"/>
                          <a:cs typeface="Calibri"/>
                        </a:rPr>
                        <a:t>Season_Spring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5560">
                        <a:lnSpc>
                          <a:spcPts val="1495"/>
                        </a:lnSpc>
                        <a:spcBef>
                          <a:spcPts val="75"/>
                        </a:spcBef>
                      </a:pPr>
                      <a:r>
                        <a:rPr sz="1250" b="1" spc="-10" dirty="0">
                          <a:latin typeface="Calibri"/>
                          <a:cs typeface="Calibri"/>
                        </a:rPr>
                        <a:t>Season_Summer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820">
                        <a:lnSpc>
                          <a:spcPts val="1495"/>
                        </a:lnSpc>
                        <a:spcBef>
                          <a:spcPts val="75"/>
                        </a:spcBef>
                      </a:pPr>
                      <a:r>
                        <a:rPr sz="1250" b="1" spc="-10" dirty="0">
                          <a:latin typeface="Calibri"/>
                          <a:cs typeface="Calibri"/>
                        </a:rPr>
                        <a:t>Season_Winter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335" algn="ctr">
                        <a:lnSpc>
                          <a:spcPts val="1495"/>
                        </a:lnSpc>
                        <a:spcBef>
                          <a:spcPts val="75"/>
                        </a:spcBef>
                      </a:pPr>
                      <a:r>
                        <a:rPr sz="1250" b="1" spc="-25" dirty="0">
                          <a:latin typeface="Calibri"/>
                          <a:cs typeface="Calibri"/>
                        </a:rPr>
                        <a:t>CPI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7940">
                        <a:lnSpc>
                          <a:spcPts val="1495"/>
                        </a:lnSpc>
                        <a:spcBef>
                          <a:spcPts val="75"/>
                        </a:spcBef>
                      </a:pPr>
                      <a:r>
                        <a:rPr sz="1250" b="1" spc="-10" dirty="0">
                          <a:latin typeface="Calibri"/>
                          <a:cs typeface="Calibri"/>
                        </a:rPr>
                        <a:t>Temperature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3820">
                        <a:lnSpc>
                          <a:spcPts val="1495"/>
                        </a:lnSpc>
                        <a:spcBef>
                          <a:spcPts val="75"/>
                        </a:spcBef>
                      </a:pPr>
                      <a:r>
                        <a:rPr sz="1250" b="1" spc="-10" dirty="0">
                          <a:latin typeface="Calibri"/>
                          <a:cs typeface="Calibri"/>
                        </a:rPr>
                        <a:t>Sunshine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279">
                <a:tc>
                  <a:txBody>
                    <a:bodyPr/>
                    <a:lstStyle/>
                    <a:p>
                      <a:pPr marL="1057275">
                        <a:lnSpc>
                          <a:spcPts val="1495"/>
                        </a:lnSpc>
                        <a:spcBef>
                          <a:spcPts val="45"/>
                        </a:spcBef>
                      </a:pPr>
                      <a:r>
                        <a:rPr sz="1250" b="1" dirty="0">
                          <a:latin typeface="Calibri"/>
                          <a:cs typeface="Calibri"/>
                        </a:rPr>
                        <a:t>Product</a:t>
                      </a:r>
                      <a:r>
                        <a:rPr sz="1250" b="1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b="1" spc="-20" dirty="0">
                          <a:latin typeface="Calibri"/>
                          <a:cs typeface="Calibri"/>
                        </a:rPr>
                        <a:t>Name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ts val="1495"/>
                        </a:lnSpc>
                        <a:spcBef>
                          <a:spcPts val="45"/>
                        </a:spcBef>
                      </a:pPr>
                      <a:r>
                        <a:rPr sz="1250" b="1" dirty="0">
                          <a:latin typeface="Calibri"/>
                          <a:cs typeface="Calibri"/>
                        </a:rPr>
                        <a:t>Adj</a:t>
                      </a:r>
                      <a:r>
                        <a:rPr sz="1250" b="1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b="1" spc="-25" dirty="0">
                          <a:latin typeface="Calibri"/>
                          <a:cs typeface="Calibri"/>
                        </a:rPr>
                        <a:t>R2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5570">
                        <a:lnSpc>
                          <a:spcPts val="1495"/>
                        </a:lnSpc>
                        <a:spcBef>
                          <a:spcPts val="45"/>
                        </a:spcBef>
                        <a:tabLst>
                          <a:tab pos="612775" algn="l"/>
                        </a:tabLst>
                      </a:pPr>
                      <a:r>
                        <a:rPr sz="1250" b="1" spc="-10" dirty="0">
                          <a:latin typeface="Calibri"/>
                          <a:cs typeface="Calibri"/>
                        </a:rPr>
                        <a:t>Coeff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5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ts val="1495"/>
                        </a:lnSpc>
                        <a:spcBef>
                          <a:spcPts val="45"/>
                        </a:spcBef>
                      </a:pPr>
                      <a:r>
                        <a:rPr sz="1250" b="1" dirty="0">
                          <a:latin typeface="Calibri"/>
                          <a:cs typeface="Calibri"/>
                        </a:rPr>
                        <a:t>Coeff</a:t>
                      </a:r>
                      <a:r>
                        <a:rPr sz="1250" b="1" spc="18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25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ts val="1495"/>
                        </a:lnSpc>
                        <a:spcBef>
                          <a:spcPts val="45"/>
                        </a:spcBef>
                      </a:pPr>
                      <a:r>
                        <a:rPr sz="1250" b="1" spc="-20" dirty="0">
                          <a:latin typeface="Calibri"/>
                          <a:cs typeface="Calibri"/>
                        </a:rPr>
                        <a:t>Coeff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495"/>
                        </a:lnSpc>
                        <a:spcBef>
                          <a:spcPts val="45"/>
                        </a:spcBef>
                      </a:pPr>
                      <a:r>
                        <a:rPr sz="125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495"/>
                        </a:lnSpc>
                        <a:spcBef>
                          <a:spcPts val="45"/>
                        </a:spcBef>
                      </a:pPr>
                      <a:r>
                        <a:rPr sz="1250" b="1" spc="-20" dirty="0">
                          <a:latin typeface="Calibri"/>
                          <a:cs typeface="Calibri"/>
                        </a:rPr>
                        <a:t>Coeff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ts val="1495"/>
                        </a:lnSpc>
                        <a:spcBef>
                          <a:spcPts val="45"/>
                        </a:spcBef>
                      </a:pPr>
                      <a:r>
                        <a:rPr sz="125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495"/>
                        </a:lnSpc>
                        <a:spcBef>
                          <a:spcPts val="45"/>
                        </a:spcBef>
                      </a:pPr>
                      <a:r>
                        <a:rPr sz="1250" b="1" spc="-20" dirty="0">
                          <a:latin typeface="Calibri"/>
                          <a:cs typeface="Calibri"/>
                        </a:rPr>
                        <a:t>Coeff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1495"/>
                        </a:lnSpc>
                        <a:spcBef>
                          <a:spcPts val="45"/>
                        </a:spcBef>
                      </a:pPr>
                      <a:r>
                        <a:rPr sz="125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ts val="1495"/>
                        </a:lnSpc>
                        <a:spcBef>
                          <a:spcPts val="45"/>
                        </a:spcBef>
                      </a:pPr>
                      <a:r>
                        <a:rPr sz="1250" b="1" dirty="0">
                          <a:latin typeface="Calibri"/>
                          <a:cs typeface="Calibri"/>
                        </a:rPr>
                        <a:t>Coeff</a:t>
                      </a:r>
                      <a:r>
                        <a:rPr sz="1250" b="1" spc="18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25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5570">
                        <a:lnSpc>
                          <a:spcPts val="1495"/>
                        </a:lnSpc>
                        <a:spcBef>
                          <a:spcPts val="45"/>
                        </a:spcBef>
                        <a:tabLst>
                          <a:tab pos="612775" algn="l"/>
                        </a:tabLst>
                      </a:pPr>
                      <a:r>
                        <a:rPr sz="1250" b="1" spc="-10" dirty="0">
                          <a:latin typeface="Calibri"/>
                          <a:cs typeface="Calibri"/>
                        </a:rPr>
                        <a:t>Coeff</a:t>
                      </a:r>
                      <a:r>
                        <a:rPr sz="125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25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495"/>
                        </a:lnSpc>
                        <a:spcBef>
                          <a:spcPts val="45"/>
                        </a:spcBef>
                      </a:pPr>
                      <a:r>
                        <a:rPr sz="1250" b="1" dirty="0">
                          <a:latin typeface="Calibri"/>
                          <a:cs typeface="Calibri"/>
                        </a:rPr>
                        <a:t>Coeff</a:t>
                      </a:r>
                      <a:r>
                        <a:rPr sz="1250" b="1" spc="2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dirty="0">
                          <a:latin typeface="Calibri"/>
                          <a:cs typeface="Calibri"/>
                        </a:rPr>
                        <a:t>HANSAPLAST</a:t>
                      </a:r>
                      <a:r>
                        <a:rPr sz="125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SENSITIVE</a:t>
                      </a:r>
                      <a:r>
                        <a:rPr sz="125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2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25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2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2.5</a:t>
                      </a:r>
                      <a:r>
                        <a:rPr sz="12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CM</a:t>
                      </a:r>
                      <a:r>
                        <a:rPr sz="12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spc="-25" dirty="0">
                          <a:latin typeface="Calibri"/>
                          <a:cs typeface="Calibri"/>
                        </a:rPr>
                        <a:t>ST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84.9%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(8.847)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0.026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(0.035)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0.255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(0.017)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0.056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(0.003)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0.001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23495">
                        <a:lnSpc>
                          <a:spcPts val="1350"/>
                        </a:lnSpc>
                      </a:pPr>
                      <a:r>
                        <a:rPr sz="1250" dirty="0">
                          <a:latin typeface="Calibri"/>
                          <a:cs typeface="Calibri"/>
                        </a:rPr>
                        <a:t>HANSAPLAST</a:t>
                      </a:r>
                      <a:r>
                        <a:rPr sz="125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CLASSIC</a:t>
                      </a:r>
                      <a:r>
                        <a:rPr sz="125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2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2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X 2.5</a:t>
                      </a:r>
                      <a:r>
                        <a:rPr sz="12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CM</a:t>
                      </a:r>
                      <a:r>
                        <a:rPr sz="125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spc="-25" dirty="0">
                          <a:latin typeface="Calibri"/>
                          <a:cs typeface="Calibri"/>
                        </a:rPr>
                        <a:t>ST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ts val="1350"/>
                        </a:lnSpc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85.1%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055" algn="ctr">
                        <a:lnSpc>
                          <a:spcPts val="1350"/>
                        </a:lnSpc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(5.114)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ts val="1350"/>
                        </a:lnSpc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ts val="1350"/>
                        </a:lnSpc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0.032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ts val="1350"/>
                        </a:lnSpc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350"/>
                        </a:lnSpc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(0.009)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350"/>
                        </a:lnSpc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350"/>
                        </a:lnSpc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0.280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ts val="1350"/>
                        </a:lnSpc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ts val="1350"/>
                        </a:lnSpc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(0.021)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350"/>
                        </a:lnSpc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ts val="1350"/>
                        </a:lnSpc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0.033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r">
                        <a:lnSpc>
                          <a:spcPts val="1350"/>
                        </a:lnSpc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ts val="1350"/>
                        </a:lnSpc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(0.009)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350"/>
                        </a:lnSpc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350"/>
                        </a:lnSpc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0.001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ts val="1350"/>
                        </a:lnSpc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279">
                <a:tc>
                  <a:txBody>
                    <a:bodyPr/>
                    <a:lstStyle/>
                    <a:p>
                      <a:pPr marL="23495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dirty="0">
                          <a:latin typeface="Calibri"/>
                          <a:cs typeface="Calibri"/>
                        </a:rPr>
                        <a:t>HANSAPLAST</a:t>
                      </a:r>
                      <a:r>
                        <a:rPr sz="125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CLASSIC</a:t>
                      </a:r>
                      <a:r>
                        <a:rPr sz="125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2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2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X 1.25</a:t>
                      </a:r>
                      <a:r>
                        <a:rPr sz="12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CM</a:t>
                      </a:r>
                      <a:r>
                        <a:rPr sz="125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spc="-25" dirty="0">
                          <a:latin typeface="Calibri"/>
                          <a:cs typeface="Calibri"/>
                        </a:rPr>
                        <a:t>ST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76.3%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4.760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0.036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0.033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0.313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(0.009)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0.111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(0.014)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0.001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ts val="1465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dirty="0">
                          <a:latin typeface="Calibri"/>
                          <a:cs typeface="Calibri"/>
                        </a:rPr>
                        <a:t>EIGENMARKE</a:t>
                      </a:r>
                      <a:r>
                        <a:rPr sz="12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25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25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2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2.5</a:t>
                      </a:r>
                      <a:r>
                        <a:rPr sz="125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CM</a:t>
                      </a:r>
                      <a:r>
                        <a:rPr sz="125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5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50" spc="-25" dirty="0">
                          <a:latin typeface="Calibri"/>
                          <a:cs typeface="Calibri"/>
                        </a:rPr>
                        <a:t>ST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68.2%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1.108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0.180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0.118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0.222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0.004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0.056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10" dirty="0">
                          <a:latin typeface="Calibri"/>
                          <a:cs typeface="Calibri"/>
                        </a:rPr>
                        <a:t>(0.023)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0" dirty="0">
                          <a:latin typeface="Calibri"/>
                          <a:cs typeface="Calibri"/>
                        </a:rPr>
                        <a:t>0.002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5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5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928645" y="4225048"/>
            <a:ext cx="4914900" cy="2125345"/>
          </a:xfrm>
          <a:custGeom>
            <a:avLst/>
            <a:gdLst/>
            <a:ahLst/>
            <a:cxnLst/>
            <a:rect l="l" t="t" r="r" b="b"/>
            <a:pathLst>
              <a:path w="4914900" h="2125345">
                <a:moveTo>
                  <a:pt x="4914391" y="2124990"/>
                </a:moveTo>
                <a:lnTo>
                  <a:pt x="0" y="2124990"/>
                </a:lnTo>
                <a:lnTo>
                  <a:pt x="0" y="0"/>
                </a:lnTo>
                <a:lnTo>
                  <a:pt x="4914391" y="0"/>
                </a:lnTo>
                <a:lnTo>
                  <a:pt x="4914391" y="212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0774" y="4352538"/>
            <a:ext cx="3820795" cy="1973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" algn="ctr">
              <a:lnSpc>
                <a:spcPct val="100000"/>
              </a:lnSpc>
              <a:spcBef>
                <a:spcPts val="110"/>
              </a:spcBef>
            </a:pPr>
            <a:r>
              <a:rPr sz="1150" b="1" dirty="0">
                <a:latin typeface="Segoe UI"/>
                <a:cs typeface="Segoe UI"/>
              </a:rPr>
              <a:t>Fit</a:t>
            </a:r>
            <a:r>
              <a:rPr sz="1150" b="1" spc="40" dirty="0">
                <a:latin typeface="Segoe UI"/>
                <a:cs typeface="Segoe UI"/>
              </a:rPr>
              <a:t> </a:t>
            </a:r>
            <a:r>
              <a:rPr sz="1150" b="1" spc="-10" dirty="0">
                <a:latin typeface="Segoe UI"/>
                <a:cs typeface="Segoe UI"/>
              </a:rPr>
              <a:t>Variables</a:t>
            </a:r>
            <a:endParaRPr sz="1150">
              <a:latin typeface="Segoe UI"/>
              <a:cs typeface="Segoe UI"/>
            </a:endParaRPr>
          </a:p>
          <a:p>
            <a:pPr marR="1567180">
              <a:lnSpc>
                <a:spcPct val="134700"/>
              </a:lnSpc>
              <a:spcBef>
                <a:spcPts val="930"/>
              </a:spcBef>
            </a:pPr>
            <a:r>
              <a:rPr sz="1150" spc="-10" dirty="0">
                <a:latin typeface="Segoe UI"/>
                <a:cs typeface="Segoe UI"/>
              </a:rPr>
              <a:t>Volume_Ln~Price_Ln Volume_Ln~TDP Volume_Ln~Price_Ln+TDP Volume_Ln~Price_Ln+TDP+Season</a:t>
            </a:r>
            <a:endParaRPr sz="1150">
              <a:latin typeface="Segoe UI"/>
              <a:cs typeface="Segoe UI"/>
            </a:endParaRPr>
          </a:p>
          <a:p>
            <a:pPr marR="427355">
              <a:lnSpc>
                <a:spcPct val="134700"/>
              </a:lnSpc>
            </a:pPr>
            <a:r>
              <a:rPr sz="1150" spc="-10" dirty="0">
                <a:latin typeface="Segoe UI"/>
                <a:cs typeface="Segoe UI"/>
              </a:rPr>
              <a:t>Volume_Ln</a:t>
            </a:r>
            <a:r>
              <a:rPr sz="1150" spc="-40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~ </a:t>
            </a:r>
            <a:r>
              <a:rPr sz="1150" spc="-10" dirty="0">
                <a:latin typeface="Segoe UI"/>
                <a:cs typeface="Segoe UI"/>
              </a:rPr>
              <a:t>Price_Ln</a:t>
            </a:r>
            <a:r>
              <a:rPr sz="1150" spc="-40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 TDP</a:t>
            </a:r>
            <a:r>
              <a:rPr sz="1150" spc="-30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</a:t>
            </a:r>
            <a:r>
              <a:rPr sz="1150" spc="-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Season</a:t>
            </a:r>
            <a:r>
              <a:rPr sz="1150" spc="-3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 </a:t>
            </a:r>
            <a:r>
              <a:rPr sz="1150" spc="-25" dirty="0">
                <a:latin typeface="Segoe UI"/>
                <a:cs typeface="Segoe UI"/>
              </a:rPr>
              <a:t>CPI </a:t>
            </a:r>
            <a:r>
              <a:rPr sz="1150" spc="-10" dirty="0">
                <a:latin typeface="Segoe UI"/>
                <a:cs typeface="Segoe UI"/>
              </a:rPr>
              <a:t>Volume_Ln</a:t>
            </a:r>
            <a:r>
              <a:rPr sz="1150" spc="-4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~</a:t>
            </a:r>
            <a:r>
              <a:rPr sz="1150" spc="-5" dirty="0">
                <a:latin typeface="Segoe UI"/>
                <a:cs typeface="Segoe UI"/>
              </a:rPr>
              <a:t> </a:t>
            </a:r>
            <a:r>
              <a:rPr sz="1150" spc="-10" dirty="0">
                <a:latin typeface="Segoe UI"/>
                <a:cs typeface="Segoe UI"/>
              </a:rPr>
              <a:t>Price_Ln</a:t>
            </a:r>
            <a:r>
              <a:rPr sz="1150" spc="-40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</a:t>
            </a:r>
            <a:r>
              <a:rPr sz="1150" spc="-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TDP</a:t>
            </a:r>
            <a:r>
              <a:rPr sz="1150" spc="-3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</a:t>
            </a:r>
            <a:r>
              <a:rPr sz="1150" spc="-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Season</a:t>
            </a:r>
            <a:r>
              <a:rPr sz="1150" spc="-40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</a:t>
            </a:r>
            <a:r>
              <a:rPr sz="1150" spc="-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CPI</a:t>
            </a:r>
            <a:r>
              <a:rPr sz="1150" spc="-40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</a:t>
            </a:r>
            <a:r>
              <a:rPr sz="1150" spc="-5" dirty="0">
                <a:latin typeface="Segoe UI"/>
                <a:cs typeface="Segoe UI"/>
              </a:rPr>
              <a:t> </a:t>
            </a:r>
            <a:r>
              <a:rPr sz="1150" spc="-20" dirty="0">
                <a:latin typeface="Segoe UI"/>
                <a:cs typeface="Segoe UI"/>
              </a:rPr>
              <a:t>Temp</a:t>
            </a:r>
            <a:endParaRPr sz="115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r>
              <a:rPr sz="1150" spc="-10" dirty="0">
                <a:latin typeface="Segoe UI"/>
                <a:cs typeface="Segoe UI"/>
              </a:rPr>
              <a:t>Volume_Ln</a:t>
            </a:r>
            <a:r>
              <a:rPr sz="1150" spc="-4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~</a:t>
            </a:r>
            <a:r>
              <a:rPr sz="1150" spc="-10" dirty="0">
                <a:latin typeface="Segoe UI"/>
                <a:cs typeface="Segoe UI"/>
              </a:rPr>
              <a:t> Price_Ln</a:t>
            </a:r>
            <a:r>
              <a:rPr sz="1150" spc="-4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</a:t>
            </a:r>
            <a:r>
              <a:rPr sz="1150" spc="-10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TDP</a:t>
            </a:r>
            <a:r>
              <a:rPr sz="1150" spc="-40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</a:t>
            </a:r>
            <a:r>
              <a:rPr sz="1150" spc="-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Season</a:t>
            </a:r>
            <a:r>
              <a:rPr sz="1150" spc="-4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</a:t>
            </a:r>
            <a:r>
              <a:rPr sz="1150" spc="-10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CPI</a:t>
            </a:r>
            <a:r>
              <a:rPr sz="1150" spc="-45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</a:t>
            </a:r>
            <a:r>
              <a:rPr sz="1150" spc="-10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Temp</a:t>
            </a:r>
            <a:r>
              <a:rPr sz="1150" spc="-10" dirty="0">
                <a:latin typeface="Segoe UI"/>
                <a:cs typeface="Segoe UI"/>
              </a:rPr>
              <a:t> </a:t>
            </a:r>
            <a:r>
              <a:rPr sz="1150" dirty="0">
                <a:latin typeface="Segoe UI"/>
                <a:cs typeface="Segoe UI"/>
              </a:rPr>
              <a:t>+</a:t>
            </a:r>
            <a:r>
              <a:rPr sz="1150" spc="-10" dirty="0">
                <a:latin typeface="Segoe UI"/>
                <a:cs typeface="Segoe UI"/>
              </a:rPr>
              <a:t> </a:t>
            </a:r>
            <a:r>
              <a:rPr sz="1150" spc="-25" dirty="0">
                <a:latin typeface="Segoe UI"/>
                <a:cs typeface="Segoe UI"/>
              </a:rPr>
              <a:t>Sun</a:t>
            </a:r>
            <a:endParaRPr sz="1150">
              <a:latin typeface="Segoe UI"/>
              <a:cs typeface="Segoe U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5119902" y="4175455"/>
            <a:ext cx="711200" cy="2150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0979" marR="80010" indent="-221615">
              <a:lnSpc>
                <a:spcPct val="134700"/>
              </a:lnSpc>
              <a:spcBef>
                <a:spcPts val="95"/>
              </a:spcBef>
            </a:pPr>
            <a:r>
              <a:rPr sz="1150" b="1" spc="-10" dirty="0">
                <a:latin typeface="Segoe UI"/>
                <a:cs typeface="Segoe UI"/>
              </a:rPr>
              <a:t>Adjusted </a:t>
            </a:r>
            <a:r>
              <a:rPr sz="1150" b="1" spc="-25" dirty="0">
                <a:latin typeface="Segoe UI"/>
                <a:cs typeface="Segoe UI"/>
              </a:rPr>
              <a:t>R2</a:t>
            </a:r>
            <a:endParaRPr sz="1150">
              <a:latin typeface="Segoe UI"/>
              <a:cs typeface="Segoe UI"/>
            </a:endParaRPr>
          </a:p>
          <a:p>
            <a:pPr marL="383540">
              <a:lnSpc>
                <a:spcPct val="100000"/>
              </a:lnSpc>
              <a:spcBef>
                <a:spcPts val="480"/>
              </a:spcBef>
            </a:pPr>
            <a:r>
              <a:rPr sz="1150" spc="-20" dirty="0">
                <a:latin typeface="Segoe UI"/>
                <a:cs typeface="Segoe UI"/>
              </a:rPr>
              <a:t>2.4%</a:t>
            </a:r>
            <a:endParaRPr sz="115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480"/>
              </a:spcBef>
            </a:pPr>
            <a:r>
              <a:rPr sz="1150" spc="-10" dirty="0">
                <a:latin typeface="Segoe UI"/>
                <a:cs typeface="Segoe UI"/>
              </a:rPr>
              <a:t>75.3%</a:t>
            </a:r>
            <a:endParaRPr sz="115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480"/>
              </a:spcBef>
            </a:pPr>
            <a:r>
              <a:rPr sz="1150" spc="-10" dirty="0">
                <a:latin typeface="Segoe UI"/>
                <a:cs typeface="Segoe UI"/>
              </a:rPr>
              <a:t>77.3%</a:t>
            </a:r>
            <a:endParaRPr sz="115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480"/>
              </a:spcBef>
            </a:pPr>
            <a:r>
              <a:rPr sz="1150" spc="-10" dirty="0">
                <a:latin typeface="Segoe UI"/>
                <a:cs typeface="Segoe UI"/>
              </a:rPr>
              <a:t>84.5%</a:t>
            </a:r>
            <a:endParaRPr sz="115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475"/>
              </a:spcBef>
            </a:pPr>
            <a:r>
              <a:rPr sz="1150" spc="-10" dirty="0">
                <a:latin typeface="Segoe UI"/>
                <a:cs typeface="Segoe UI"/>
              </a:rPr>
              <a:t>84.7%</a:t>
            </a:r>
            <a:endParaRPr sz="115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480"/>
              </a:spcBef>
            </a:pPr>
            <a:r>
              <a:rPr sz="1150" spc="-10" dirty="0">
                <a:latin typeface="Segoe UI"/>
                <a:cs typeface="Segoe UI"/>
              </a:rPr>
              <a:t>84.7%</a:t>
            </a:r>
            <a:endParaRPr sz="115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480"/>
              </a:spcBef>
            </a:pPr>
            <a:r>
              <a:rPr sz="1150" spc="-10" dirty="0">
                <a:latin typeface="Segoe UI"/>
                <a:cs typeface="Segoe UI"/>
              </a:rPr>
              <a:t>84.9%</a:t>
            </a:r>
            <a:endParaRPr sz="11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5448" y="4031869"/>
            <a:ext cx="5641975" cy="2704465"/>
            <a:chOff x="6005448" y="4031869"/>
            <a:chExt cx="5641975" cy="2704465"/>
          </a:xfrm>
        </p:grpSpPr>
        <p:sp>
          <p:nvSpPr>
            <p:cNvPr id="3" name="object 3"/>
            <p:cNvSpPr/>
            <p:nvPr/>
          </p:nvSpPr>
          <p:spPr>
            <a:xfrm>
              <a:off x="6011798" y="4038219"/>
              <a:ext cx="5629275" cy="2691765"/>
            </a:xfrm>
            <a:custGeom>
              <a:avLst/>
              <a:gdLst/>
              <a:ahLst/>
              <a:cxnLst/>
              <a:rect l="l" t="t" r="r" b="b"/>
              <a:pathLst>
                <a:path w="5629275" h="2691765">
                  <a:moveTo>
                    <a:pt x="5628894" y="0"/>
                  </a:moveTo>
                  <a:lnTo>
                    <a:pt x="0" y="0"/>
                  </a:lnTo>
                  <a:lnTo>
                    <a:pt x="0" y="2691383"/>
                  </a:lnTo>
                  <a:lnTo>
                    <a:pt x="5628894" y="2691383"/>
                  </a:lnTo>
                  <a:lnTo>
                    <a:pt x="5628894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1798" y="4038219"/>
              <a:ext cx="5629275" cy="2691765"/>
            </a:xfrm>
            <a:custGeom>
              <a:avLst/>
              <a:gdLst/>
              <a:ahLst/>
              <a:cxnLst/>
              <a:rect l="l" t="t" r="r" b="b"/>
              <a:pathLst>
                <a:path w="5629275" h="2691765">
                  <a:moveTo>
                    <a:pt x="0" y="0"/>
                  </a:moveTo>
                  <a:lnTo>
                    <a:pt x="5628894" y="0"/>
                  </a:lnTo>
                  <a:lnTo>
                    <a:pt x="5628894" y="2691383"/>
                  </a:lnTo>
                  <a:lnTo>
                    <a:pt x="0" y="26913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32765" y="4031869"/>
            <a:ext cx="5316220" cy="2704465"/>
            <a:chOff x="532765" y="4031869"/>
            <a:chExt cx="5316220" cy="2704465"/>
          </a:xfrm>
        </p:grpSpPr>
        <p:sp>
          <p:nvSpPr>
            <p:cNvPr id="6" name="object 6"/>
            <p:cNvSpPr/>
            <p:nvPr/>
          </p:nvSpPr>
          <p:spPr>
            <a:xfrm>
              <a:off x="539115" y="4038219"/>
              <a:ext cx="5303520" cy="2691765"/>
            </a:xfrm>
            <a:custGeom>
              <a:avLst/>
              <a:gdLst/>
              <a:ahLst/>
              <a:cxnLst/>
              <a:rect l="l" t="t" r="r" b="b"/>
              <a:pathLst>
                <a:path w="5303520" h="2691765">
                  <a:moveTo>
                    <a:pt x="5303520" y="0"/>
                  </a:moveTo>
                  <a:lnTo>
                    <a:pt x="0" y="0"/>
                  </a:lnTo>
                  <a:lnTo>
                    <a:pt x="0" y="2691383"/>
                  </a:lnTo>
                  <a:lnTo>
                    <a:pt x="5303520" y="2691383"/>
                  </a:lnTo>
                  <a:lnTo>
                    <a:pt x="5303520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9115" y="4038219"/>
              <a:ext cx="5303520" cy="2691765"/>
            </a:xfrm>
            <a:custGeom>
              <a:avLst/>
              <a:gdLst/>
              <a:ahLst/>
              <a:cxnLst/>
              <a:rect l="l" t="t" r="r" b="b"/>
              <a:pathLst>
                <a:path w="5303520" h="2691765">
                  <a:moveTo>
                    <a:pt x="0" y="0"/>
                  </a:moveTo>
                  <a:lnTo>
                    <a:pt x="5303520" y="0"/>
                  </a:lnTo>
                  <a:lnTo>
                    <a:pt x="5303520" y="2691383"/>
                  </a:lnTo>
                  <a:lnTo>
                    <a:pt x="0" y="269138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988684" y="1203325"/>
            <a:ext cx="5658485" cy="2704465"/>
            <a:chOff x="5988684" y="1203325"/>
            <a:chExt cx="5658485" cy="2704465"/>
          </a:xfrm>
        </p:grpSpPr>
        <p:sp>
          <p:nvSpPr>
            <p:cNvPr id="9" name="object 9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5645658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645658" y="2691384"/>
                  </a:lnTo>
                  <a:lnTo>
                    <a:pt x="5645658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0" y="0"/>
                  </a:moveTo>
                  <a:lnTo>
                    <a:pt x="5645658" y="0"/>
                  </a:lnTo>
                  <a:lnTo>
                    <a:pt x="5645658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5719" y="1196340"/>
            <a:ext cx="5303520" cy="2711450"/>
            <a:chOff x="545719" y="1196340"/>
            <a:chExt cx="5303520" cy="2711450"/>
          </a:xfrm>
        </p:grpSpPr>
        <p:sp>
          <p:nvSpPr>
            <p:cNvPr id="12" name="object 12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5290565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290565" y="2691384"/>
                  </a:lnTo>
                  <a:lnTo>
                    <a:pt x="5290565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0" y="0"/>
                  </a:moveTo>
                  <a:lnTo>
                    <a:pt x="5290565" y="0"/>
                  </a:lnTo>
                  <a:lnTo>
                    <a:pt x="5290565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352" y="1196340"/>
              <a:ext cx="4383785" cy="270509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5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BDF</a:t>
            </a:r>
            <a:r>
              <a:rPr spc="10" dirty="0"/>
              <a:t> </a:t>
            </a:r>
            <a:r>
              <a:rPr dirty="0"/>
              <a:t>has strong brand</a:t>
            </a:r>
            <a:r>
              <a:rPr spc="-10" dirty="0"/>
              <a:t> </a:t>
            </a:r>
            <a:r>
              <a:rPr dirty="0"/>
              <a:t>equity in FINGERPFLASTER </a:t>
            </a:r>
            <a:r>
              <a:rPr spc="-10" dirty="0"/>
              <a:t>segment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23838" y="4274820"/>
            <a:ext cx="5004435" cy="22777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 marL="400050" marR="273685" indent="-400050">
              <a:lnSpc>
                <a:spcPts val="1920"/>
              </a:lnSpc>
              <a:spcBef>
                <a:spcPts val="2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FINGERPFLASTER</a:t>
            </a:r>
            <a:r>
              <a:rPr sz="1600" spc="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segment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6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price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elastic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due</a:t>
            </a:r>
            <a:r>
              <a:rPr sz="16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to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negative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Price_Ln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coefficient</a:t>
            </a:r>
            <a:endParaRPr sz="1600">
              <a:latin typeface="Segoe UI"/>
              <a:cs typeface="Segoe UI"/>
            </a:endParaRPr>
          </a:p>
          <a:p>
            <a:pPr marL="400050" marR="240665" indent="-400050">
              <a:lnSpc>
                <a:spcPct val="100000"/>
              </a:lnSpc>
              <a:spcBef>
                <a:spcPts val="73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There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a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strong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relationship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between</a:t>
            </a:r>
            <a:r>
              <a:rPr sz="16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of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6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i.e.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weighted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distribution</a:t>
            </a:r>
            <a:endParaRPr sz="1600">
              <a:latin typeface="Segoe UI"/>
              <a:cs typeface="Segoe UI"/>
            </a:endParaRPr>
          </a:p>
          <a:p>
            <a:pPr marL="400050" marR="390525" indent="-400685">
              <a:lnSpc>
                <a:spcPct val="100000"/>
              </a:lnSpc>
              <a:spcBef>
                <a:spcPts val="79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Brand</a:t>
            </a:r>
            <a:r>
              <a:rPr sz="16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has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2</a:t>
            </a:r>
            <a:r>
              <a:rPr sz="1575" baseline="26455" dirty="0">
                <a:solidFill>
                  <a:srgbClr val="2C2C2C"/>
                </a:solidFill>
                <a:latin typeface="Segoe UI"/>
                <a:cs typeface="Segoe UI"/>
              </a:rPr>
              <a:t>nd</a:t>
            </a:r>
            <a:r>
              <a:rPr sz="1575" spc="179" baseline="264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strongest</a:t>
            </a:r>
            <a:r>
              <a:rPr sz="16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recognition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after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private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labels</a:t>
            </a:r>
            <a:endParaRPr sz="1600">
              <a:latin typeface="Segoe UI"/>
              <a:cs typeface="Segoe UI"/>
            </a:endParaRPr>
          </a:p>
          <a:p>
            <a:pPr marL="400050" marR="747395" indent="-400050">
              <a:lnSpc>
                <a:spcPct val="100000"/>
              </a:lnSpc>
              <a:spcBef>
                <a:spcPts val="805"/>
              </a:spcBef>
              <a:buAutoNum type="romanLcPeriod"/>
              <a:tabLst>
                <a:tab pos="400050" algn="l"/>
                <a:tab pos="400685" algn="l"/>
              </a:tabLst>
            </a:pP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Seasonality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factor</a:t>
            </a:r>
            <a:r>
              <a:rPr sz="16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-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summer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time</a:t>
            </a:r>
            <a:r>
              <a:rPr sz="16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positively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influences</a:t>
            </a:r>
            <a:r>
              <a:rPr sz="16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6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21809" y="1640077"/>
            <a:ext cx="4991735" cy="1829435"/>
          </a:xfrm>
          <a:custGeom>
            <a:avLst/>
            <a:gdLst/>
            <a:ahLst/>
            <a:cxnLst/>
            <a:rect l="l" t="t" r="r" b="b"/>
            <a:pathLst>
              <a:path w="4991734" h="1829435">
                <a:moveTo>
                  <a:pt x="4991261" y="1829095"/>
                </a:moveTo>
                <a:lnTo>
                  <a:pt x="0" y="1829095"/>
                </a:lnTo>
                <a:lnTo>
                  <a:pt x="0" y="0"/>
                </a:lnTo>
                <a:lnTo>
                  <a:pt x="4991261" y="0"/>
                </a:lnTo>
                <a:lnTo>
                  <a:pt x="4991261" y="18290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21809" y="1595622"/>
            <a:ext cx="4991735" cy="18548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R="39370" algn="r">
              <a:lnSpc>
                <a:spcPct val="100000"/>
              </a:lnSpc>
              <a:spcBef>
                <a:spcPts val="500"/>
              </a:spcBef>
              <a:tabLst>
                <a:tab pos="2501900" algn="l"/>
              </a:tabLst>
            </a:pPr>
            <a:r>
              <a:rPr sz="1000" b="1" dirty="0">
                <a:latin typeface="Segoe UI"/>
                <a:cs typeface="Segoe UI"/>
              </a:rPr>
              <a:t>Fit</a:t>
            </a:r>
            <a:r>
              <a:rPr sz="1000" b="1" spc="15" dirty="0">
                <a:latin typeface="Segoe UI"/>
                <a:cs typeface="Segoe UI"/>
              </a:rPr>
              <a:t> </a:t>
            </a:r>
            <a:r>
              <a:rPr sz="1000" b="1" spc="-10" dirty="0">
                <a:latin typeface="Segoe UI"/>
                <a:cs typeface="Segoe UI"/>
              </a:rPr>
              <a:t>Variables</a:t>
            </a:r>
            <a:r>
              <a:rPr sz="1000" b="1" dirty="0">
                <a:latin typeface="Segoe UI"/>
                <a:cs typeface="Segoe UI"/>
              </a:rPr>
              <a:t>	Adjusted</a:t>
            </a:r>
            <a:r>
              <a:rPr sz="1000" b="1" spc="-35" dirty="0">
                <a:latin typeface="Segoe UI"/>
                <a:cs typeface="Segoe UI"/>
              </a:rPr>
              <a:t> </a:t>
            </a:r>
            <a:r>
              <a:rPr sz="1000" b="1" spc="-25" dirty="0">
                <a:latin typeface="Segoe UI"/>
                <a:cs typeface="Segoe UI"/>
              </a:rPr>
              <a:t>R2</a:t>
            </a:r>
            <a:endParaRPr sz="1000">
              <a:latin typeface="Segoe UI"/>
              <a:cs typeface="Segoe UI"/>
            </a:endParaRPr>
          </a:p>
          <a:p>
            <a:pPr marR="13970" algn="r">
              <a:lnSpc>
                <a:spcPct val="100000"/>
              </a:lnSpc>
              <a:spcBef>
                <a:spcPts val="400"/>
              </a:spcBef>
              <a:tabLst>
                <a:tab pos="4610100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0.63%</a:t>
            </a:r>
            <a:endParaRPr sz="1000">
              <a:latin typeface="Segoe UI"/>
              <a:cs typeface="Segoe UI"/>
            </a:endParaRPr>
          </a:p>
          <a:p>
            <a:pPr marR="13970" algn="r">
              <a:lnSpc>
                <a:spcPct val="100000"/>
              </a:lnSpc>
              <a:spcBef>
                <a:spcPts val="400"/>
              </a:spcBef>
              <a:tabLst>
                <a:tab pos="4540250" algn="l"/>
              </a:tabLst>
            </a:pPr>
            <a:r>
              <a:rPr sz="1000" spc="-10" dirty="0">
                <a:latin typeface="Segoe UI"/>
                <a:cs typeface="Segoe UI"/>
              </a:rPr>
              <a:t>Volume_Ln~TDP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45.43%</a:t>
            </a:r>
            <a:endParaRPr sz="1000">
              <a:latin typeface="Segoe UI"/>
              <a:cs typeface="Segoe UI"/>
            </a:endParaRPr>
          </a:p>
          <a:p>
            <a:pPr marR="13970" algn="r">
              <a:lnSpc>
                <a:spcPct val="100000"/>
              </a:lnSpc>
              <a:spcBef>
                <a:spcPts val="400"/>
              </a:spcBef>
              <a:tabLst>
                <a:tab pos="4540250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47.05%</a:t>
            </a:r>
            <a:endParaRPr sz="1000">
              <a:latin typeface="Segoe UI"/>
              <a:cs typeface="Segoe UI"/>
            </a:endParaRPr>
          </a:p>
          <a:p>
            <a:pPr marR="13970" algn="r">
              <a:lnSpc>
                <a:spcPct val="100000"/>
              </a:lnSpc>
              <a:spcBef>
                <a:spcPts val="400"/>
              </a:spcBef>
              <a:tabLst>
                <a:tab pos="4540250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Volume_Ln~Price_Ln+TDP+Brand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64.08%</a:t>
            </a:r>
            <a:endParaRPr sz="1000">
              <a:latin typeface="Segoe UI"/>
              <a:cs typeface="Segoe UI"/>
            </a:endParaRPr>
          </a:p>
          <a:p>
            <a:pPr marR="13970" algn="r">
              <a:lnSpc>
                <a:spcPct val="100000"/>
              </a:lnSpc>
              <a:spcBef>
                <a:spcPts val="400"/>
              </a:spcBef>
              <a:tabLst>
                <a:tab pos="4540250" algn="l"/>
              </a:tabLst>
            </a:pPr>
            <a:r>
              <a:rPr sz="1000" spc="-10" dirty="0">
                <a:latin typeface="Segoe UI"/>
                <a:cs typeface="Segoe UI"/>
              </a:rPr>
              <a:t>Volume_Ln~Price_Ln+TDP+Brand+Season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64.22%</a:t>
            </a:r>
            <a:endParaRPr sz="1000">
              <a:latin typeface="Segoe UI"/>
              <a:cs typeface="Segoe UI"/>
            </a:endParaRPr>
          </a:p>
          <a:p>
            <a:pPr marL="18415" marR="13970" algn="just">
              <a:lnSpc>
                <a:spcPct val="133400"/>
              </a:lnSpc>
              <a:tabLst>
                <a:tab pos="4559300" algn="l"/>
              </a:tabLst>
            </a:pPr>
            <a:r>
              <a:rPr sz="1000" spc="-20" dirty="0">
                <a:latin typeface="Segoe UI"/>
                <a:cs typeface="Segoe UI"/>
              </a:rPr>
              <a:t>Volume_Ln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spc="-20" dirty="0">
                <a:latin typeface="Segoe UI"/>
                <a:cs typeface="Segoe UI"/>
              </a:rPr>
              <a:t>Price_Ln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TDP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Brand+Season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spc="-25" dirty="0">
                <a:latin typeface="Segoe UI"/>
                <a:cs typeface="Segoe UI"/>
              </a:rPr>
              <a:t>CPI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64.24% </a:t>
            </a:r>
            <a:r>
              <a:rPr sz="1000" spc="-20" dirty="0">
                <a:latin typeface="Segoe UI"/>
                <a:cs typeface="Segoe UI"/>
              </a:rPr>
              <a:t>Volume_Ln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spc="-20" dirty="0">
                <a:latin typeface="Segoe UI"/>
                <a:cs typeface="Segoe UI"/>
              </a:rPr>
              <a:t>Price_Ln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TDP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Brand+Season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10" dirty="0">
                <a:latin typeface="Segoe UI"/>
                <a:cs typeface="Segoe UI"/>
              </a:rPr>
              <a:t> </a:t>
            </a:r>
            <a:r>
              <a:rPr sz="1000" spc="-20" dirty="0">
                <a:latin typeface="Segoe UI"/>
                <a:cs typeface="Segoe UI"/>
              </a:rPr>
              <a:t>CPI</a:t>
            </a:r>
            <a:r>
              <a:rPr sz="1000" spc="-4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Temperature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64.25% </a:t>
            </a:r>
            <a:r>
              <a:rPr sz="1000" spc="-20" dirty="0">
                <a:latin typeface="Segoe UI"/>
                <a:cs typeface="Segoe UI"/>
              </a:rPr>
              <a:t>Volume_Ln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~ </a:t>
            </a:r>
            <a:r>
              <a:rPr sz="1000" spc="-20" dirty="0">
                <a:latin typeface="Segoe UI"/>
                <a:cs typeface="Segoe UI"/>
              </a:rPr>
              <a:t>Price_Ln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TDP</a:t>
            </a:r>
            <a:r>
              <a:rPr sz="1000" spc="-3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5" dirty="0">
                <a:latin typeface="Segoe UI"/>
                <a:cs typeface="Segoe UI"/>
              </a:rPr>
              <a:t> </a:t>
            </a:r>
            <a:r>
              <a:rPr sz="1000" spc="-10" dirty="0">
                <a:latin typeface="Segoe UI"/>
                <a:cs typeface="Segoe UI"/>
              </a:rPr>
              <a:t>Brand+Season</a:t>
            </a:r>
            <a:r>
              <a:rPr sz="1000" spc="-3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5" dirty="0">
                <a:latin typeface="Segoe UI"/>
                <a:cs typeface="Segoe UI"/>
              </a:rPr>
              <a:t> </a:t>
            </a:r>
            <a:r>
              <a:rPr sz="1000" spc="-20" dirty="0">
                <a:latin typeface="Segoe UI"/>
                <a:cs typeface="Segoe UI"/>
              </a:rPr>
              <a:t>CPI</a:t>
            </a:r>
            <a:r>
              <a:rPr sz="1000" spc="-40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5" dirty="0">
                <a:latin typeface="Segoe UI"/>
                <a:cs typeface="Segoe UI"/>
              </a:rPr>
              <a:t> </a:t>
            </a:r>
            <a:r>
              <a:rPr sz="1000" spc="-20" dirty="0">
                <a:latin typeface="Segoe UI"/>
                <a:cs typeface="Segoe UI"/>
              </a:rPr>
              <a:t>Temperature</a:t>
            </a:r>
            <a:r>
              <a:rPr sz="1000" spc="-45" dirty="0">
                <a:latin typeface="Segoe UI"/>
                <a:cs typeface="Segoe UI"/>
              </a:rPr>
              <a:t> </a:t>
            </a:r>
            <a:r>
              <a:rPr sz="1000" dirty="0">
                <a:latin typeface="Segoe UI"/>
                <a:cs typeface="Segoe UI"/>
              </a:rPr>
              <a:t>+</a:t>
            </a:r>
            <a:r>
              <a:rPr sz="1000" spc="-5" dirty="0">
                <a:latin typeface="Segoe UI"/>
                <a:cs typeface="Segoe UI"/>
              </a:rPr>
              <a:t> </a:t>
            </a:r>
            <a:r>
              <a:rPr sz="1000" spc="-20" dirty="0">
                <a:latin typeface="Segoe UI"/>
                <a:cs typeface="Segoe UI"/>
              </a:rPr>
              <a:t>Suns</a:t>
            </a:r>
            <a:r>
              <a:rPr sz="1000" dirty="0">
                <a:latin typeface="Segoe UI"/>
                <a:cs typeface="Segoe UI"/>
              </a:rPr>
              <a:t>	</a:t>
            </a:r>
            <a:r>
              <a:rPr sz="1000" spc="-10" dirty="0">
                <a:latin typeface="Segoe UI"/>
                <a:cs typeface="Segoe UI"/>
              </a:rPr>
              <a:t>64.25%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15455" y="3469171"/>
            <a:ext cx="4998085" cy="635"/>
            <a:chOff x="6315455" y="3469171"/>
            <a:chExt cx="4998085" cy="635"/>
          </a:xfrm>
        </p:grpSpPr>
        <p:sp>
          <p:nvSpPr>
            <p:cNvPr id="20" name="object 20"/>
            <p:cNvSpPr/>
            <p:nvPr/>
          </p:nvSpPr>
          <p:spPr>
            <a:xfrm>
              <a:off x="6315455" y="3469173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8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15458" y="3469172"/>
              <a:ext cx="6350" cy="635"/>
            </a:xfrm>
            <a:custGeom>
              <a:avLst/>
              <a:gdLst/>
              <a:ahLst/>
              <a:cxnLst/>
              <a:rect l="l" t="t" r="r" b="b"/>
              <a:pathLst>
                <a:path w="6350" h="635">
                  <a:moveTo>
                    <a:pt x="6350" y="9"/>
                  </a:moveTo>
                  <a:lnTo>
                    <a:pt x="0" y="9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493896" y="346917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9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493898" y="3469171"/>
              <a:ext cx="6350" cy="635"/>
            </a:xfrm>
            <a:custGeom>
              <a:avLst/>
              <a:gdLst/>
              <a:ahLst/>
              <a:cxnLst/>
              <a:rect l="l" t="t" r="r" b="b"/>
              <a:pathLst>
                <a:path w="6350" h="635">
                  <a:moveTo>
                    <a:pt x="6350" y="10"/>
                  </a:moveTo>
                  <a:lnTo>
                    <a:pt x="0" y="10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06723" y="346917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10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06726" y="3469171"/>
              <a:ext cx="6350" cy="635"/>
            </a:xfrm>
            <a:custGeom>
              <a:avLst/>
              <a:gdLst/>
              <a:ahLst/>
              <a:cxnLst/>
              <a:rect l="l" t="t" r="r" b="b"/>
              <a:pathLst>
                <a:path w="6350" h="635">
                  <a:moveTo>
                    <a:pt x="6343" y="6"/>
                  </a:moveTo>
                  <a:lnTo>
                    <a:pt x="0" y="6"/>
                  </a:lnTo>
                  <a:lnTo>
                    <a:pt x="6343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919119" y="4154424"/>
          <a:ext cx="4368165" cy="2491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6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285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b="1" spc="-10" dirty="0">
                          <a:latin typeface="Segoe UI"/>
                          <a:cs typeface="Segoe UI"/>
                        </a:rPr>
                        <a:t>Variables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b="1" spc="-20" dirty="0">
                          <a:latin typeface="Segoe UI"/>
                          <a:cs typeface="Segoe UI"/>
                        </a:rPr>
                        <a:t>Coef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336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b="1" spc="-25" dirty="0">
                          <a:latin typeface="Segoe UI"/>
                          <a:cs typeface="Segoe UI"/>
                        </a:rPr>
                        <a:t>Sig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(Intercept)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3.9901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62BD7A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Webdings"/>
                          <a:cs typeface="Webdings"/>
                        </a:rPr>
                        <a:t></a:t>
                      </a:r>
                      <a:endParaRPr sz="1200">
                        <a:latin typeface="Webdings"/>
                        <a:cs typeface="Webdings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Price_Ln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(1.0818)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Webdings"/>
                          <a:cs typeface="Webdings"/>
                        </a:rPr>
                        <a:t></a:t>
                      </a:r>
                      <a:endParaRPr sz="1200">
                        <a:latin typeface="Webdings"/>
                        <a:cs typeface="Webdings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25" dirty="0">
                          <a:latin typeface="Segoe UI"/>
                          <a:cs typeface="Segoe UI"/>
                        </a:rPr>
                        <a:t>TDP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0.1342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DE082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Webdings"/>
                          <a:cs typeface="Webdings"/>
                        </a:rPr>
                        <a:t></a:t>
                      </a:r>
                      <a:endParaRPr sz="1200">
                        <a:latin typeface="Webdings"/>
                        <a:cs typeface="Webdings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BrandGOTHAPLAST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0.9338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E1E283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Webdings"/>
                          <a:cs typeface="Webdings"/>
                        </a:rPr>
                        <a:t></a:t>
                      </a:r>
                      <a:endParaRPr sz="1200">
                        <a:latin typeface="Webdings"/>
                        <a:cs typeface="Webdings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BrandHANSAPLAST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2.1888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Webdings"/>
                          <a:cs typeface="Webdings"/>
                        </a:rPr>
                        <a:t></a:t>
                      </a:r>
                      <a:endParaRPr sz="1200">
                        <a:latin typeface="Webdings"/>
                        <a:cs typeface="Webdings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BrandPRIVATE</a:t>
                      </a:r>
                      <a:r>
                        <a:rPr sz="12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200" spc="-10" dirty="0">
                          <a:latin typeface="Segoe UI"/>
                          <a:cs typeface="Segoe UI"/>
                        </a:rPr>
                        <a:t>LABELS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61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2.2120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6195" marB="0"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dirty="0">
                          <a:latin typeface="Webdings"/>
                          <a:cs typeface="Webdings"/>
                        </a:rPr>
                        <a:t></a:t>
                      </a:r>
                      <a:endParaRPr sz="1200">
                        <a:latin typeface="Webdings"/>
                        <a:cs typeface="Webdings"/>
                      </a:endParaRPr>
                    </a:p>
                  </a:txBody>
                  <a:tcPr marL="0" marR="0" marT="3619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SeasonSpring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(0.0228)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CD17E"/>
                    </a:solidFill>
                  </a:tcPr>
                </a:tc>
                <a:tc>
                  <a:txBody>
                    <a:bodyPr/>
                    <a:lstStyle/>
                    <a:p>
                      <a:pPr marR="32004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SeasonSummer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0.2304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Webdings"/>
                          <a:cs typeface="Webdings"/>
                        </a:rPr>
                        <a:t></a:t>
                      </a:r>
                      <a:endParaRPr sz="1200">
                        <a:latin typeface="Webdings"/>
                        <a:cs typeface="Webdings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904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SeasonWinter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10" dirty="0">
                          <a:latin typeface="Segoe UI"/>
                          <a:cs typeface="Segoe UI"/>
                        </a:rPr>
                        <a:t>0.0066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CD37E"/>
                    </a:solidFill>
                  </a:tcPr>
                </a:tc>
                <a:tc>
                  <a:txBody>
                    <a:bodyPr/>
                    <a:lstStyle/>
                    <a:p>
                      <a:pPr marR="32004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Segoe UI"/>
                          <a:cs typeface="Segoe UI"/>
                        </a:rPr>
                        <a:t>X</a:t>
                      </a:r>
                      <a:endParaRPr sz="1200">
                        <a:latin typeface="Segoe UI"/>
                        <a:cs typeface="Segoe UI"/>
                      </a:endParaRPr>
                    </a:p>
                  </a:txBody>
                  <a:tcPr marL="0" marR="0" marT="336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344" y="4065270"/>
            <a:ext cx="11587480" cy="2540635"/>
          </a:xfrm>
          <a:custGeom>
            <a:avLst/>
            <a:gdLst/>
            <a:ahLst/>
            <a:cxnLst/>
            <a:rect l="l" t="t" r="r" b="b"/>
            <a:pathLst>
              <a:path w="11587480" h="2540634">
                <a:moveTo>
                  <a:pt x="11586972" y="0"/>
                </a:moveTo>
                <a:lnTo>
                  <a:pt x="0" y="0"/>
                </a:lnTo>
                <a:lnTo>
                  <a:pt x="0" y="2540507"/>
                </a:lnTo>
                <a:lnTo>
                  <a:pt x="11586972" y="2540507"/>
                </a:lnTo>
                <a:lnTo>
                  <a:pt x="11586972" y="0"/>
                </a:lnTo>
                <a:close/>
              </a:path>
            </a:pathLst>
          </a:custGeom>
          <a:solidFill>
            <a:srgbClr val="C3C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344" y="1564386"/>
            <a:ext cx="11587480" cy="2344420"/>
          </a:xfrm>
          <a:custGeom>
            <a:avLst/>
            <a:gdLst/>
            <a:ahLst/>
            <a:cxnLst/>
            <a:rect l="l" t="t" r="r" b="b"/>
            <a:pathLst>
              <a:path w="11587480" h="2344420">
                <a:moveTo>
                  <a:pt x="11586972" y="0"/>
                </a:moveTo>
                <a:lnTo>
                  <a:pt x="0" y="0"/>
                </a:lnTo>
                <a:lnTo>
                  <a:pt x="0" y="2343912"/>
                </a:lnTo>
                <a:lnTo>
                  <a:pt x="11586972" y="2343912"/>
                </a:lnTo>
                <a:lnTo>
                  <a:pt x="11586972" y="0"/>
                </a:lnTo>
                <a:close/>
              </a:path>
            </a:pathLst>
          </a:custGeom>
          <a:solidFill>
            <a:srgbClr val="C3C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52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BDF</a:t>
            </a:r>
            <a:r>
              <a:rPr spc="-20" dirty="0"/>
              <a:t> </a:t>
            </a:r>
            <a:r>
              <a:rPr dirty="0"/>
              <a:t>can</a:t>
            </a:r>
            <a:r>
              <a:rPr spc="-25" dirty="0"/>
              <a:t> </a:t>
            </a:r>
            <a:r>
              <a:rPr dirty="0"/>
              <a:t>increase</a:t>
            </a:r>
            <a:r>
              <a:rPr spc="-40" dirty="0"/>
              <a:t> </a:t>
            </a:r>
            <a:r>
              <a:rPr dirty="0"/>
              <a:t>price</a:t>
            </a:r>
            <a:r>
              <a:rPr spc="-3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1</a:t>
            </a:r>
            <a:r>
              <a:rPr spc="-20" dirty="0"/>
              <a:t> </a:t>
            </a:r>
            <a:r>
              <a:rPr dirty="0"/>
              <a:t>product</a:t>
            </a:r>
            <a:r>
              <a:rPr spc="-2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segment</a:t>
            </a:r>
            <a:r>
              <a:rPr spc="-30" dirty="0"/>
              <a:t> </a:t>
            </a:r>
            <a:r>
              <a:rPr spc="-25" dirty="0"/>
              <a:t>but </a:t>
            </a:r>
            <a:r>
              <a:rPr dirty="0"/>
              <a:t>most</a:t>
            </a:r>
            <a:r>
              <a:rPr spc="-15" dirty="0"/>
              <a:t> </a:t>
            </a:r>
            <a:r>
              <a:rPr dirty="0"/>
              <a:t>demand</a:t>
            </a:r>
            <a:r>
              <a:rPr spc="-3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driven</a:t>
            </a:r>
            <a:r>
              <a:rPr spc="-25" dirty="0"/>
              <a:t> </a:t>
            </a:r>
            <a:r>
              <a:rPr dirty="0"/>
              <a:t>by</a:t>
            </a:r>
            <a:r>
              <a:rPr spc="-25" dirty="0"/>
              <a:t> </a:t>
            </a:r>
            <a:r>
              <a:rPr dirty="0"/>
              <a:t>TDP</a:t>
            </a:r>
            <a:r>
              <a:rPr spc="-20" dirty="0"/>
              <a:t>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marginal</a:t>
            </a:r>
            <a:r>
              <a:rPr spc="-25" dirty="0"/>
              <a:t> </a:t>
            </a:r>
            <a:r>
              <a:rPr spc="-10" dirty="0"/>
              <a:t>returns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8243" y="1752594"/>
          <a:ext cx="11485880" cy="1988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2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0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97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97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975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1975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1975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083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2241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Price_Ln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b="1" spc="-25" dirty="0">
                          <a:latin typeface="Calibri"/>
                          <a:cs typeface="Calibri"/>
                        </a:rPr>
                        <a:t>TDP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Spring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653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Summer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Winter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b="1" spc="-25" dirty="0">
                          <a:latin typeface="Calibri"/>
                          <a:cs typeface="Calibri"/>
                        </a:rPr>
                        <a:t>CPI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Temperature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Sunshine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Product</a:t>
                      </a:r>
                      <a:r>
                        <a:rPr sz="12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Name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Adjusted </a:t>
                      </a:r>
                      <a:r>
                        <a:rPr sz="1200" b="1" spc="-25" dirty="0">
                          <a:latin typeface="Calibri"/>
                          <a:cs typeface="Calibri"/>
                        </a:rPr>
                        <a:t>R2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Coeff</a:t>
                      </a:r>
                      <a:r>
                        <a:rPr sz="1200" b="1" spc="15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Coeff</a:t>
                      </a:r>
                      <a:r>
                        <a:rPr sz="1200" b="1" spc="2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Coeff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Coeff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Coeff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Coeff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Coeff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Coeff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HANSAPLAST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SELBSTHAFTENDER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5 M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2.5 CM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ST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65.0%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14.30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0.05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0.2197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0.4547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0.0337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0.3558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(0.0631)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0.0030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HANSAPLAST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FINGERSTRIPS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1.9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CM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12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CM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16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ST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84.2%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(2.54)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0.05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0.0347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0.3232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(0.0494)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0.0069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(0.0190)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0.0009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EIGENMARKE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DIVERSE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24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ST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58.2%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0.03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0.14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(0.0818)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(0.3848)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(0.1191)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0.6992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0.1003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(0.0001)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EIGENMARKE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DIVERSE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28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ST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41.7%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1.18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0.50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0.0989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0.5146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0.3854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0.2195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(0.0357)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0.0015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EIGENMARKE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DIVERSE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16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ST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73.5%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3.37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0.16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(0.1014)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0.0496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0.0088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(0.0175)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(0.0310)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(0.0002)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EIGENMARKE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DIVERSE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10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ST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77.0%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5.43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0.32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0.0832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0.2724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0.0325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0.0544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(0.0017)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0.0009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EIGENMARKE</a:t>
                      </a:r>
                      <a:r>
                        <a:rPr sz="12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2.5 CM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4 M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ST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54.6%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2.72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0.17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(0.1033)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0.4077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(0.1784)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0.0252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(0.0298)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0.0010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2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61106" y="4200419"/>
            <a:ext cx="5767070" cy="2186940"/>
          </a:xfrm>
          <a:custGeom>
            <a:avLst/>
            <a:gdLst/>
            <a:ahLst/>
            <a:cxnLst/>
            <a:rect l="l" t="t" r="r" b="b"/>
            <a:pathLst>
              <a:path w="5767070" h="2186940">
                <a:moveTo>
                  <a:pt x="5766543" y="2186315"/>
                </a:moveTo>
                <a:lnTo>
                  <a:pt x="0" y="2186315"/>
                </a:lnTo>
                <a:lnTo>
                  <a:pt x="0" y="0"/>
                </a:lnTo>
                <a:lnTo>
                  <a:pt x="5766543" y="0"/>
                </a:lnTo>
                <a:lnTo>
                  <a:pt x="5766543" y="21863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1106" y="4159452"/>
            <a:ext cx="5767070" cy="22123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R="37465" algn="r">
              <a:lnSpc>
                <a:spcPct val="100000"/>
              </a:lnSpc>
              <a:spcBef>
                <a:spcPts val="505"/>
              </a:spcBef>
              <a:tabLst>
                <a:tab pos="2892425" algn="l"/>
              </a:tabLst>
            </a:pPr>
            <a:r>
              <a:rPr sz="2175" b="1" baseline="1915" dirty="0">
                <a:latin typeface="Calibri"/>
                <a:cs typeface="Calibri"/>
              </a:rPr>
              <a:t>Fit</a:t>
            </a:r>
            <a:r>
              <a:rPr sz="2175" b="1" spc="97" baseline="1915" dirty="0">
                <a:latin typeface="Calibri"/>
                <a:cs typeface="Calibri"/>
              </a:rPr>
              <a:t> </a:t>
            </a:r>
            <a:r>
              <a:rPr sz="2175" b="1" spc="-15" baseline="1915" dirty="0">
                <a:latin typeface="Calibri"/>
                <a:cs typeface="Calibri"/>
              </a:rPr>
              <a:t>Variables</a:t>
            </a:r>
            <a:r>
              <a:rPr sz="2175" b="1" baseline="1915" dirty="0">
                <a:latin typeface="Calibri"/>
                <a:cs typeface="Calibri"/>
              </a:rPr>
              <a:t>	</a:t>
            </a:r>
            <a:r>
              <a:rPr sz="1450" b="1" dirty="0">
                <a:latin typeface="Calibri"/>
                <a:cs typeface="Calibri"/>
              </a:rPr>
              <a:t>Adjusted</a:t>
            </a:r>
            <a:r>
              <a:rPr sz="1450" b="1" spc="165" dirty="0">
                <a:latin typeface="Calibri"/>
                <a:cs typeface="Calibri"/>
              </a:rPr>
              <a:t> </a:t>
            </a:r>
            <a:r>
              <a:rPr sz="1450" b="1" spc="-25" dirty="0">
                <a:latin typeface="Calibri"/>
                <a:cs typeface="Calibri"/>
              </a:rPr>
              <a:t>R2</a:t>
            </a:r>
            <a:endParaRPr sz="1450">
              <a:latin typeface="Calibri"/>
              <a:cs typeface="Calibri"/>
            </a:endParaRPr>
          </a:p>
          <a:p>
            <a:pPr marR="27940" algn="r">
              <a:lnSpc>
                <a:spcPct val="100000"/>
              </a:lnSpc>
              <a:spcBef>
                <a:spcPts val="409"/>
              </a:spcBef>
              <a:tabLst>
                <a:tab pos="5332730" algn="l"/>
              </a:tabLst>
            </a:pPr>
            <a:r>
              <a:rPr sz="1450" spc="-10" dirty="0">
                <a:latin typeface="Calibri"/>
                <a:cs typeface="Calibri"/>
              </a:rPr>
              <a:t>Volume_Ln~Price_Ln</a:t>
            </a:r>
            <a:r>
              <a:rPr sz="1450" dirty="0">
                <a:latin typeface="Calibri"/>
                <a:cs typeface="Calibri"/>
              </a:rPr>
              <a:t>	</a:t>
            </a:r>
            <a:r>
              <a:rPr sz="1450" spc="-20" dirty="0">
                <a:latin typeface="Calibri"/>
                <a:cs typeface="Calibri"/>
              </a:rPr>
              <a:t>2.2%</a:t>
            </a:r>
            <a:endParaRPr sz="1450">
              <a:latin typeface="Calibri"/>
              <a:cs typeface="Calibri"/>
            </a:endParaRPr>
          </a:p>
          <a:p>
            <a:pPr marR="27940" algn="r">
              <a:lnSpc>
                <a:spcPct val="100000"/>
              </a:lnSpc>
              <a:spcBef>
                <a:spcPts val="409"/>
              </a:spcBef>
              <a:tabLst>
                <a:tab pos="5238750" algn="l"/>
              </a:tabLst>
            </a:pPr>
            <a:r>
              <a:rPr sz="1450" spc="-10" dirty="0">
                <a:latin typeface="Calibri"/>
                <a:cs typeface="Calibri"/>
              </a:rPr>
              <a:t>Volume_Ln~TDP</a:t>
            </a:r>
            <a:r>
              <a:rPr sz="1450" dirty="0">
                <a:latin typeface="Calibri"/>
                <a:cs typeface="Calibri"/>
              </a:rPr>
              <a:t>	</a:t>
            </a:r>
            <a:r>
              <a:rPr sz="1450" spc="-10" dirty="0">
                <a:latin typeface="Calibri"/>
                <a:cs typeface="Calibri"/>
              </a:rPr>
              <a:t>79.2%</a:t>
            </a:r>
            <a:endParaRPr sz="1450">
              <a:latin typeface="Calibri"/>
              <a:cs typeface="Calibri"/>
            </a:endParaRPr>
          </a:p>
          <a:p>
            <a:pPr marR="27940" algn="r">
              <a:lnSpc>
                <a:spcPct val="100000"/>
              </a:lnSpc>
              <a:spcBef>
                <a:spcPts val="415"/>
              </a:spcBef>
              <a:tabLst>
                <a:tab pos="5238750" algn="l"/>
              </a:tabLst>
            </a:pPr>
            <a:r>
              <a:rPr sz="1450" spc="-10" dirty="0">
                <a:latin typeface="Calibri"/>
                <a:cs typeface="Calibri"/>
              </a:rPr>
              <a:t>Volume_Ln~Price_Ln+TDP</a:t>
            </a:r>
            <a:r>
              <a:rPr sz="1450" dirty="0">
                <a:latin typeface="Calibri"/>
                <a:cs typeface="Calibri"/>
              </a:rPr>
              <a:t>	</a:t>
            </a:r>
            <a:r>
              <a:rPr sz="1450" spc="-10" dirty="0">
                <a:latin typeface="Calibri"/>
                <a:cs typeface="Calibri"/>
              </a:rPr>
              <a:t>80.4%</a:t>
            </a:r>
            <a:endParaRPr sz="1450">
              <a:latin typeface="Calibri"/>
              <a:cs typeface="Calibri"/>
            </a:endParaRPr>
          </a:p>
          <a:p>
            <a:pPr marR="27940" algn="r">
              <a:lnSpc>
                <a:spcPct val="100000"/>
              </a:lnSpc>
              <a:spcBef>
                <a:spcPts val="409"/>
              </a:spcBef>
              <a:tabLst>
                <a:tab pos="5238750" algn="l"/>
              </a:tabLst>
            </a:pPr>
            <a:r>
              <a:rPr sz="1450" spc="-10" dirty="0">
                <a:latin typeface="Calibri"/>
                <a:cs typeface="Calibri"/>
              </a:rPr>
              <a:t>Volume_Ln~Price_Ln+TDP+Season</a:t>
            </a:r>
            <a:r>
              <a:rPr sz="1450" dirty="0">
                <a:latin typeface="Calibri"/>
                <a:cs typeface="Calibri"/>
              </a:rPr>
              <a:t>	</a:t>
            </a:r>
            <a:r>
              <a:rPr sz="2175" spc="-15" baseline="1915" dirty="0">
                <a:latin typeface="Calibri"/>
                <a:cs typeface="Calibri"/>
              </a:rPr>
              <a:t>83.8%</a:t>
            </a:r>
            <a:endParaRPr sz="2175" baseline="1915">
              <a:latin typeface="Calibri"/>
              <a:cs typeface="Calibri"/>
            </a:endParaRPr>
          </a:p>
          <a:p>
            <a:pPr marR="27940" algn="r">
              <a:lnSpc>
                <a:spcPct val="100000"/>
              </a:lnSpc>
              <a:spcBef>
                <a:spcPts val="414"/>
              </a:spcBef>
              <a:tabLst>
                <a:tab pos="5238750" algn="l"/>
              </a:tabLst>
            </a:pPr>
            <a:r>
              <a:rPr sz="1450" dirty="0">
                <a:latin typeface="Calibri"/>
                <a:cs typeface="Calibri"/>
              </a:rPr>
              <a:t>Volume_Ln</a:t>
            </a:r>
            <a:r>
              <a:rPr sz="1450" spc="1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~</a:t>
            </a:r>
            <a:r>
              <a:rPr sz="1450" spc="10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Price_Ln</a:t>
            </a:r>
            <a:r>
              <a:rPr sz="1450" spc="1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10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TDP</a:t>
            </a:r>
            <a:r>
              <a:rPr sz="1450" spc="6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10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Season</a:t>
            </a:r>
            <a:r>
              <a:rPr sz="1450" spc="13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100" dirty="0">
                <a:latin typeface="Calibri"/>
                <a:cs typeface="Calibri"/>
              </a:rPr>
              <a:t> </a:t>
            </a:r>
            <a:r>
              <a:rPr sz="1450" spc="-25" dirty="0">
                <a:latin typeface="Calibri"/>
                <a:cs typeface="Calibri"/>
              </a:rPr>
              <a:t>CPI</a:t>
            </a:r>
            <a:r>
              <a:rPr sz="1450" dirty="0">
                <a:latin typeface="Calibri"/>
                <a:cs typeface="Calibri"/>
              </a:rPr>
              <a:t>	</a:t>
            </a:r>
            <a:r>
              <a:rPr sz="2175" spc="-15" baseline="1915" dirty="0">
                <a:latin typeface="Calibri"/>
                <a:cs typeface="Calibri"/>
              </a:rPr>
              <a:t>83.7%</a:t>
            </a:r>
            <a:endParaRPr sz="2175" baseline="1915">
              <a:latin typeface="Calibri"/>
              <a:cs typeface="Calibri"/>
            </a:endParaRPr>
          </a:p>
          <a:p>
            <a:pPr marL="27940" marR="27940" algn="r">
              <a:lnSpc>
                <a:spcPct val="123700"/>
              </a:lnSpc>
              <a:tabLst>
                <a:tab pos="5266690" algn="l"/>
              </a:tabLst>
            </a:pPr>
            <a:r>
              <a:rPr sz="1450" dirty="0">
                <a:latin typeface="Calibri"/>
                <a:cs typeface="Calibri"/>
              </a:rPr>
              <a:t>Volume_Ln</a:t>
            </a:r>
            <a:r>
              <a:rPr sz="1450" spc="12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~</a:t>
            </a:r>
            <a:r>
              <a:rPr sz="1450" spc="9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Price_Ln</a:t>
            </a:r>
            <a:r>
              <a:rPr sz="1450" spc="12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9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TDP</a:t>
            </a:r>
            <a:r>
              <a:rPr sz="1450" spc="5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9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Season</a:t>
            </a:r>
            <a:r>
              <a:rPr sz="1450" spc="1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9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CPI</a:t>
            </a:r>
            <a:r>
              <a:rPr sz="1450" spc="9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90" dirty="0">
                <a:latin typeface="Calibri"/>
                <a:cs typeface="Calibri"/>
              </a:rPr>
              <a:t> </a:t>
            </a:r>
            <a:r>
              <a:rPr sz="1450" spc="-20" dirty="0">
                <a:latin typeface="Calibri"/>
                <a:cs typeface="Calibri"/>
              </a:rPr>
              <a:t>Temp</a:t>
            </a:r>
            <a:r>
              <a:rPr sz="1450" dirty="0">
                <a:latin typeface="Calibri"/>
                <a:cs typeface="Calibri"/>
              </a:rPr>
              <a:t>	</a:t>
            </a:r>
            <a:r>
              <a:rPr sz="2175" spc="-15" baseline="1915" dirty="0">
                <a:latin typeface="Calibri"/>
                <a:cs typeface="Calibri"/>
              </a:rPr>
              <a:t>83.9% </a:t>
            </a:r>
            <a:r>
              <a:rPr sz="1450" dirty="0">
                <a:latin typeface="Calibri"/>
                <a:cs typeface="Calibri"/>
              </a:rPr>
              <a:t>Volume_Ln</a:t>
            </a:r>
            <a:r>
              <a:rPr sz="1450" spc="12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~</a:t>
            </a:r>
            <a:r>
              <a:rPr sz="1450" spc="9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Price_Ln</a:t>
            </a:r>
            <a:r>
              <a:rPr sz="1450" spc="13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9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TDP</a:t>
            </a:r>
            <a:r>
              <a:rPr sz="1450" spc="60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9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Season</a:t>
            </a:r>
            <a:r>
              <a:rPr sz="1450" spc="12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9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CPI</a:t>
            </a:r>
            <a:r>
              <a:rPr sz="1450" spc="8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9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Temp</a:t>
            </a:r>
            <a:r>
              <a:rPr sz="1450" spc="125" dirty="0">
                <a:latin typeface="Calibri"/>
                <a:cs typeface="Calibri"/>
              </a:rPr>
              <a:t> </a:t>
            </a:r>
            <a:r>
              <a:rPr sz="1450" dirty="0">
                <a:latin typeface="Calibri"/>
                <a:cs typeface="Calibri"/>
              </a:rPr>
              <a:t>+</a:t>
            </a:r>
            <a:r>
              <a:rPr sz="1450" spc="95" dirty="0">
                <a:latin typeface="Calibri"/>
                <a:cs typeface="Calibri"/>
              </a:rPr>
              <a:t> </a:t>
            </a:r>
            <a:r>
              <a:rPr sz="1450" spc="-25" dirty="0">
                <a:latin typeface="Calibri"/>
                <a:cs typeface="Calibri"/>
              </a:rPr>
              <a:t>Sun</a:t>
            </a:r>
            <a:r>
              <a:rPr sz="1450" dirty="0">
                <a:latin typeface="Calibri"/>
                <a:cs typeface="Calibri"/>
              </a:rPr>
              <a:t>	</a:t>
            </a:r>
            <a:r>
              <a:rPr sz="2175" spc="-15" baseline="1915" dirty="0">
                <a:latin typeface="Calibri"/>
                <a:cs typeface="Calibri"/>
              </a:rPr>
              <a:t>84.2%</a:t>
            </a:r>
            <a:endParaRPr sz="2175" baseline="1915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1688" y="6386734"/>
            <a:ext cx="5775960" cy="635"/>
            <a:chOff x="551688" y="6386734"/>
            <a:chExt cx="5775960" cy="635"/>
          </a:xfrm>
        </p:grpSpPr>
        <p:sp>
          <p:nvSpPr>
            <p:cNvPr id="9" name="object 9"/>
            <p:cNvSpPr/>
            <p:nvPr/>
          </p:nvSpPr>
          <p:spPr>
            <a:xfrm>
              <a:off x="551688" y="638673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5"/>
                  </a:moveTo>
                  <a:lnTo>
                    <a:pt x="9418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81753" y="63867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2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81749" y="6386734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9422" y="6"/>
                  </a:moveTo>
                  <a:lnTo>
                    <a:pt x="0" y="0"/>
                  </a:lnTo>
                  <a:lnTo>
                    <a:pt x="9422" y="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18221" y="63867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2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18218" y="6386734"/>
              <a:ext cx="9525" cy="635"/>
            </a:xfrm>
            <a:custGeom>
              <a:avLst/>
              <a:gdLst/>
              <a:ahLst/>
              <a:cxnLst/>
              <a:rect l="l" t="t" r="r" b="b"/>
              <a:pathLst>
                <a:path w="9525" h="635">
                  <a:moveTo>
                    <a:pt x="9422" y="6"/>
                  </a:moveTo>
                  <a:lnTo>
                    <a:pt x="0" y="0"/>
                  </a:lnTo>
                  <a:lnTo>
                    <a:pt x="9422" y="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566154" y="4223765"/>
            <a:ext cx="5257800" cy="21399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 marL="399415" marR="111760" indent="-399415">
              <a:lnSpc>
                <a:spcPts val="1580"/>
              </a:lnSpc>
              <a:spcBef>
                <a:spcPts val="25"/>
              </a:spcBef>
              <a:buAutoNum type="romanLcPeriod"/>
              <a:tabLst>
                <a:tab pos="399415" algn="l"/>
                <a:tab pos="400050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300" spc="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explains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most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of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variation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Hansaplast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product.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Further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increase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</a:t>
            </a:r>
            <a:r>
              <a:rPr sz="1300" spc="7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provides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only</a:t>
            </a:r>
            <a:r>
              <a:rPr sz="1300" spc="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marginal</a:t>
            </a:r>
            <a:r>
              <a:rPr sz="1300" spc="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positive</a:t>
            </a:r>
            <a:endParaRPr sz="1300">
              <a:latin typeface="Segoe UI"/>
              <a:cs typeface="Segoe UI"/>
            </a:endParaRPr>
          </a:p>
          <a:p>
            <a:pPr marL="400050">
              <a:lnSpc>
                <a:spcPts val="1540"/>
              </a:lnSpc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impact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(ex.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0.05</a:t>
            </a:r>
            <a:r>
              <a:rPr sz="1300" spc="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vs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0.14</a:t>
            </a:r>
            <a:r>
              <a:rPr sz="1300" spc="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to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0.50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private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labels)</a:t>
            </a:r>
            <a:endParaRPr sz="1300">
              <a:latin typeface="Segoe UI"/>
              <a:cs typeface="Segoe UI"/>
            </a:endParaRPr>
          </a:p>
          <a:p>
            <a:pPr marL="399415" marR="546735" indent="-399415">
              <a:lnSpc>
                <a:spcPct val="101600"/>
              </a:lnSpc>
              <a:spcBef>
                <a:spcPts val="805"/>
              </a:spcBef>
              <a:buAutoNum type="romanLcPeriod" startAt="2"/>
              <a:tabLst>
                <a:tab pos="399415" algn="l"/>
                <a:tab pos="400050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Private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labels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have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more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capacity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to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increase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prices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25" dirty="0">
                <a:solidFill>
                  <a:srgbClr val="2C2C2C"/>
                </a:solidFill>
                <a:latin typeface="Segoe UI"/>
                <a:cs typeface="Segoe UI"/>
              </a:rPr>
              <a:t>to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increase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growing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demand</a:t>
            </a:r>
            <a:endParaRPr sz="1300">
              <a:latin typeface="Segoe UI"/>
              <a:cs typeface="Segoe UI"/>
            </a:endParaRPr>
          </a:p>
          <a:p>
            <a:pPr marL="399415" indent="-399415">
              <a:lnSpc>
                <a:spcPct val="100000"/>
              </a:lnSpc>
              <a:spcBef>
                <a:spcPts val="825"/>
              </a:spcBef>
              <a:buAutoNum type="romanLcPeriod" startAt="2"/>
              <a:tabLst>
                <a:tab pos="399415" algn="l"/>
                <a:tab pos="400050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SELBSTHAFTENDER</a:t>
            </a:r>
            <a:r>
              <a:rPr sz="1300" spc="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5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M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X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2.5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CM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1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ST</a:t>
            </a:r>
            <a:r>
              <a:rPr sz="1300" spc="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has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positive</a:t>
            </a:r>
            <a:endParaRPr sz="1300">
              <a:latin typeface="Segoe UI"/>
              <a:cs typeface="Segoe UI"/>
            </a:endParaRPr>
          </a:p>
          <a:p>
            <a:pPr marL="400050">
              <a:lnSpc>
                <a:spcPct val="100000"/>
              </a:lnSpc>
              <a:spcBef>
                <a:spcPts val="30"/>
              </a:spcBef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Price_Ln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coefficint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i.e.</a:t>
            </a:r>
            <a:r>
              <a:rPr sz="1300" spc="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price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of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this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product</a:t>
            </a:r>
            <a:r>
              <a:rPr sz="1300" spc="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can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be</a:t>
            </a:r>
            <a:r>
              <a:rPr sz="1300" spc="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increased</a:t>
            </a:r>
            <a:endParaRPr sz="1300">
              <a:latin typeface="Segoe UI"/>
              <a:cs typeface="Segoe UI"/>
            </a:endParaRPr>
          </a:p>
          <a:p>
            <a:pPr marL="399415" marR="186055" indent="-399415">
              <a:lnSpc>
                <a:spcPct val="101600"/>
              </a:lnSpc>
              <a:spcBef>
                <a:spcPts val="805"/>
              </a:spcBef>
              <a:buAutoNum type="romanLcPeriod" startAt="4"/>
              <a:tabLst>
                <a:tab pos="399415" algn="l"/>
                <a:tab pos="400050" algn="l"/>
              </a:tabLst>
            </a:pP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Summer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season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along</a:t>
            </a:r>
            <a:r>
              <a:rPr sz="1300" spc="7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with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sunshine</a:t>
            </a:r>
            <a:r>
              <a:rPr sz="1300" spc="7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duration</a:t>
            </a:r>
            <a:r>
              <a:rPr sz="1300" spc="8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300" spc="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temperature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positively</a:t>
            </a:r>
            <a:r>
              <a:rPr sz="1300" spc="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infuence</a:t>
            </a:r>
            <a:r>
              <a:rPr sz="1300" spc="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demand</a:t>
            </a:r>
            <a:r>
              <a:rPr sz="1300" spc="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dirty="0">
                <a:solidFill>
                  <a:srgbClr val="2C2C2C"/>
                </a:solidFill>
                <a:latin typeface="Segoe UI"/>
                <a:cs typeface="Segoe UI"/>
              </a:rPr>
              <a:t>from</a:t>
            </a:r>
            <a:r>
              <a:rPr sz="1300" spc="7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300" spc="-10" dirty="0">
                <a:solidFill>
                  <a:srgbClr val="2C2C2C"/>
                </a:solidFill>
                <a:latin typeface="Segoe UI"/>
                <a:cs typeface="Segoe UI"/>
              </a:rPr>
              <a:t>customers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88684" y="1203325"/>
            <a:ext cx="5658485" cy="2704465"/>
            <a:chOff x="5988684" y="1203325"/>
            <a:chExt cx="5658485" cy="2704465"/>
          </a:xfrm>
        </p:grpSpPr>
        <p:sp>
          <p:nvSpPr>
            <p:cNvPr id="3" name="object 3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5645658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645658" y="2691384"/>
                  </a:lnTo>
                  <a:lnTo>
                    <a:pt x="5645658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0" y="0"/>
                  </a:moveTo>
                  <a:lnTo>
                    <a:pt x="5645658" y="0"/>
                  </a:lnTo>
                  <a:lnTo>
                    <a:pt x="5645658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45719" y="1196340"/>
            <a:ext cx="5303520" cy="2753360"/>
            <a:chOff x="545719" y="1196340"/>
            <a:chExt cx="5303520" cy="2753360"/>
          </a:xfrm>
        </p:grpSpPr>
        <p:sp>
          <p:nvSpPr>
            <p:cNvPr id="6" name="object 6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5290565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290565" y="2691384"/>
                  </a:lnTo>
                  <a:lnTo>
                    <a:pt x="5290565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0" y="0"/>
                  </a:moveTo>
                  <a:lnTo>
                    <a:pt x="5290565" y="0"/>
                  </a:lnTo>
                  <a:lnTo>
                    <a:pt x="5290565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118" y="1196340"/>
              <a:ext cx="4459985" cy="275310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9300" y="386969"/>
            <a:ext cx="10259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Increase</a:t>
            </a:r>
            <a:r>
              <a:rPr spc="-20" dirty="0"/>
              <a:t> </a:t>
            </a:r>
            <a:r>
              <a:rPr dirty="0"/>
              <a:t>price</a:t>
            </a:r>
            <a:r>
              <a:rPr spc="-1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TDP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SPRUEHPFLASTER</a:t>
            </a:r>
            <a:r>
              <a:rPr spc="10" dirty="0"/>
              <a:t> </a:t>
            </a:r>
            <a:r>
              <a:rPr spc="-10" dirty="0"/>
              <a:t>segment</a:t>
            </a:r>
          </a:p>
        </p:txBody>
      </p:sp>
      <p:sp>
        <p:nvSpPr>
          <p:cNvPr id="10" name="object 10"/>
          <p:cNvSpPr/>
          <p:nvPr/>
        </p:nvSpPr>
        <p:spPr>
          <a:xfrm>
            <a:off x="6143619" y="1450466"/>
            <a:ext cx="5365750" cy="2209165"/>
          </a:xfrm>
          <a:custGeom>
            <a:avLst/>
            <a:gdLst/>
            <a:ahLst/>
            <a:cxnLst/>
            <a:rect l="l" t="t" r="r" b="b"/>
            <a:pathLst>
              <a:path w="5365750" h="2209165">
                <a:moveTo>
                  <a:pt x="5365498" y="2209100"/>
                </a:moveTo>
                <a:lnTo>
                  <a:pt x="0" y="2209100"/>
                </a:lnTo>
                <a:lnTo>
                  <a:pt x="0" y="0"/>
                </a:lnTo>
                <a:lnTo>
                  <a:pt x="5365498" y="0"/>
                </a:lnTo>
                <a:lnTo>
                  <a:pt x="5365498" y="2209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43619" y="1399127"/>
            <a:ext cx="5356860" cy="22352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R="24130" algn="r">
              <a:lnSpc>
                <a:spcPct val="100000"/>
              </a:lnSpc>
              <a:spcBef>
                <a:spcPts val="535"/>
              </a:spcBef>
              <a:tabLst>
                <a:tab pos="2892425" algn="l"/>
              </a:tabLst>
            </a:pPr>
            <a:r>
              <a:rPr sz="1250" b="1" dirty="0">
                <a:latin typeface="Segoe UI"/>
                <a:cs typeface="Segoe UI"/>
              </a:rPr>
              <a:t>Fit</a:t>
            </a:r>
            <a:r>
              <a:rPr sz="1250" b="1" spc="-50" dirty="0">
                <a:latin typeface="Segoe UI"/>
                <a:cs typeface="Segoe UI"/>
              </a:rPr>
              <a:t> </a:t>
            </a:r>
            <a:r>
              <a:rPr sz="1250" b="1" spc="-10" dirty="0">
                <a:latin typeface="Segoe UI"/>
                <a:cs typeface="Segoe UI"/>
              </a:rPr>
              <a:t>Variables</a:t>
            </a:r>
            <a:r>
              <a:rPr sz="1250" b="1" dirty="0">
                <a:latin typeface="Segoe UI"/>
                <a:cs typeface="Segoe UI"/>
              </a:rPr>
              <a:t>	Adj</a:t>
            </a:r>
            <a:r>
              <a:rPr sz="1250" b="1" spc="-30" dirty="0">
                <a:latin typeface="Segoe UI"/>
                <a:cs typeface="Segoe UI"/>
              </a:rPr>
              <a:t> </a:t>
            </a:r>
            <a:r>
              <a:rPr sz="1250" b="1" spc="-25" dirty="0">
                <a:latin typeface="Segoe UI"/>
                <a:cs typeface="Segoe UI"/>
              </a:rPr>
              <a:t>R2</a:t>
            </a:r>
            <a:endParaRPr sz="1250">
              <a:latin typeface="Segoe UI"/>
              <a:cs typeface="Segoe UI"/>
            </a:endParaRPr>
          </a:p>
          <a:p>
            <a:pPr marR="17780" algn="r">
              <a:lnSpc>
                <a:spcPct val="100000"/>
              </a:lnSpc>
              <a:spcBef>
                <a:spcPts val="430"/>
              </a:spcBef>
              <a:tabLst>
                <a:tab pos="4874260" algn="l"/>
              </a:tabLst>
            </a:pPr>
            <a:r>
              <a:rPr sz="1250" spc="-10" dirty="0">
                <a:latin typeface="Segoe UI"/>
                <a:cs typeface="Segoe UI"/>
              </a:rPr>
              <a:t>Volume_Ln~Price_Ln</a:t>
            </a:r>
            <a:r>
              <a:rPr sz="1250" dirty="0">
                <a:latin typeface="Segoe UI"/>
                <a:cs typeface="Segoe UI"/>
              </a:rPr>
              <a:t>	</a:t>
            </a:r>
            <a:r>
              <a:rPr sz="1250" spc="-10" dirty="0">
                <a:latin typeface="Segoe UI"/>
                <a:cs typeface="Segoe UI"/>
              </a:rPr>
              <a:t>18.2%</a:t>
            </a:r>
            <a:endParaRPr sz="1250">
              <a:latin typeface="Segoe UI"/>
              <a:cs typeface="Segoe UI"/>
            </a:endParaRPr>
          </a:p>
          <a:p>
            <a:pPr marR="17780" algn="r">
              <a:lnSpc>
                <a:spcPct val="100000"/>
              </a:lnSpc>
              <a:spcBef>
                <a:spcPts val="434"/>
              </a:spcBef>
              <a:tabLst>
                <a:tab pos="4874260" algn="l"/>
              </a:tabLst>
            </a:pPr>
            <a:r>
              <a:rPr sz="1250" spc="-10" dirty="0">
                <a:latin typeface="Segoe UI"/>
                <a:cs typeface="Segoe UI"/>
              </a:rPr>
              <a:t>Volume_Ln~TDP</a:t>
            </a:r>
            <a:r>
              <a:rPr sz="1250" dirty="0">
                <a:latin typeface="Segoe UI"/>
                <a:cs typeface="Segoe UI"/>
              </a:rPr>
              <a:t>	</a:t>
            </a:r>
            <a:r>
              <a:rPr sz="1250" spc="-10" dirty="0">
                <a:latin typeface="Segoe UI"/>
                <a:cs typeface="Segoe UI"/>
              </a:rPr>
              <a:t>40.6%</a:t>
            </a:r>
            <a:endParaRPr sz="1250">
              <a:latin typeface="Segoe UI"/>
              <a:cs typeface="Segoe UI"/>
            </a:endParaRPr>
          </a:p>
          <a:p>
            <a:pPr marR="17780" algn="r">
              <a:lnSpc>
                <a:spcPct val="100000"/>
              </a:lnSpc>
              <a:spcBef>
                <a:spcPts val="434"/>
              </a:spcBef>
              <a:tabLst>
                <a:tab pos="4874260" algn="l"/>
              </a:tabLst>
            </a:pPr>
            <a:r>
              <a:rPr sz="1250" spc="-10" dirty="0">
                <a:latin typeface="Segoe UI"/>
                <a:cs typeface="Segoe UI"/>
              </a:rPr>
              <a:t>Volume_Ln~Price_Ln+TDP</a:t>
            </a:r>
            <a:r>
              <a:rPr sz="1250" dirty="0">
                <a:latin typeface="Segoe UI"/>
                <a:cs typeface="Segoe UI"/>
              </a:rPr>
              <a:t>	</a:t>
            </a:r>
            <a:r>
              <a:rPr sz="1250" spc="-10" dirty="0">
                <a:latin typeface="Segoe UI"/>
                <a:cs typeface="Segoe UI"/>
              </a:rPr>
              <a:t>53.1%</a:t>
            </a:r>
            <a:endParaRPr sz="1250">
              <a:latin typeface="Segoe UI"/>
              <a:cs typeface="Segoe UI"/>
            </a:endParaRPr>
          </a:p>
          <a:p>
            <a:pPr marR="17780" algn="r">
              <a:lnSpc>
                <a:spcPct val="100000"/>
              </a:lnSpc>
              <a:spcBef>
                <a:spcPts val="430"/>
              </a:spcBef>
              <a:tabLst>
                <a:tab pos="4874260" algn="l"/>
              </a:tabLst>
            </a:pPr>
            <a:r>
              <a:rPr sz="1250" spc="-10" dirty="0">
                <a:latin typeface="Segoe UI"/>
                <a:cs typeface="Segoe UI"/>
              </a:rPr>
              <a:t>Volume_Ln~Price_Ln+TDP+Brand</a:t>
            </a:r>
            <a:r>
              <a:rPr sz="1250" dirty="0">
                <a:latin typeface="Segoe UI"/>
                <a:cs typeface="Segoe UI"/>
              </a:rPr>
              <a:t>	</a:t>
            </a:r>
            <a:r>
              <a:rPr sz="1250" spc="-10" dirty="0">
                <a:latin typeface="Segoe UI"/>
                <a:cs typeface="Segoe UI"/>
              </a:rPr>
              <a:t>53.4%</a:t>
            </a:r>
            <a:endParaRPr sz="1250">
              <a:latin typeface="Segoe UI"/>
              <a:cs typeface="Segoe UI"/>
            </a:endParaRPr>
          </a:p>
          <a:p>
            <a:pPr marR="17780" algn="r">
              <a:lnSpc>
                <a:spcPct val="100000"/>
              </a:lnSpc>
              <a:spcBef>
                <a:spcPts val="434"/>
              </a:spcBef>
              <a:tabLst>
                <a:tab pos="4874260" algn="l"/>
              </a:tabLst>
            </a:pPr>
            <a:r>
              <a:rPr sz="1250" spc="-10" dirty="0">
                <a:latin typeface="Segoe UI"/>
                <a:cs typeface="Segoe UI"/>
              </a:rPr>
              <a:t>Volume_Ln~Price_Ln+TDP+Brand+Season</a:t>
            </a:r>
            <a:r>
              <a:rPr sz="1250" dirty="0">
                <a:latin typeface="Segoe UI"/>
                <a:cs typeface="Segoe UI"/>
              </a:rPr>
              <a:t>	</a:t>
            </a:r>
            <a:r>
              <a:rPr sz="1250" spc="-10" dirty="0">
                <a:latin typeface="Segoe UI"/>
                <a:cs typeface="Segoe UI"/>
              </a:rPr>
              <a:t>55.1%</a:t>
            </a:r>
            <a:endParaRPr sz="1250">
              <a:latin typeface="Segoe UI"/>
              <a:cs typeface="Segoe UI"/>
            </a:endParaRPr>
          </a:p>
          <a:p>
            <a:pPr marL="26034" marR="17780" algn="just">
              <a:lnSpc>
                <a:spcPct val="128899"/>
              </a:lnSpc>
              <a:tabLst>
                <a:tab pos="4900295" algn="l"/>
              </a:tabLst>
            </a:pPr>
            <a:r>
              <a:rPr sz="1250" spc="-20" dirty="0">
                <a:latin typeface="Segoe UI"/>
                <a:cs typeface="Segoe UI"/>
              </a:rPr>
              <a:t>Volume_Ln </a:t>
            </a:r>
            <a:r>
              <a:rPr sz="1250" dirty="0">
                <a:latin typeface="Segoe UI"/>
                <a:cs typeface="Segoe UI"/>
              </a:rPr>
              <a:t>~</a:t>
            </a:r>
            <a:r>
              <a:rPr sz="1250" spc="-25" dirty="0">
                <a:latin typeface="Segoe UI"/>
                <a:cs typeface="Segoe UI"/>
              </a:rPr>
              <a:t> Price_Ln</a:t>
            </a:r>
            <a:r>
              <a:rPr sz="1250" spc="-2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+</a:t>
            </a:r>
            <a:r>
              <a:rPr sz="1250" spc="-25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TDP</a:t>
            </a:r>
            <a:r>
              <a:rPr sz="1250" spc="-15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+</a:t>
            </a:r>
            <a:r>
              <a:rPr sz="1250" spc="-25" dirty="0">
                <a:latin typeface="Segoe UI"/>
                <a:cs typeface="Segoe UI"/>
              </a:rPr>
              <a:t> </a:t>
            </a:r>
            <a:r>
              <a:rPr sz="1250" spc="-10" dirty="0">
                <a:latin typeface="Segoe UI"/>
                <a:cs typeface="Segoe UI"/>
              </a:rPr>
              <a:t>Brand+Season</a:t>
            </a:r>
            <a:r>
              <a:rPr sz="1250" spc="-2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+</a:t>
            </a:r>
            <a:r>
              <a:rPr sz="1250" spc="-25" dirty="0">
                <a:latin typeface="Segoe UI"/>
                <a:cs typeface="Segoe UI"/>
              </a:rPr>
              <a:t> CPI</a:t>
            </a:r>
            <a:r>
              <a:rPr sz="1250" dirty="0">
                <a:latin typeface="Segoe UI"/>
                <a:cs typeface="Segoe UI"/>
              </a:rPr>
              <a:t>	</a:t>
            </a:r>
            <a:r>
              <a:rPr sz="1250" spc="-10" dirty="0">
                <a:latin typeface="Segoe UI"/>
                <a:cs typeface="Segoe UI"/>
              </a:rPr>
              <a:t>55.0% </a:t>
            </a:r>
            <a:r>
              <a:rPr sz="1250" spc="-20" dirty="0">
                <a:latin typeface="Segoe UI"/>
                <a:cs typeface="Segoe UI"/>
              </a:rPr>
              <a:t>Volume_Ln</a:t>
            </a:r>
            <a:r>
              <a:rPr sz="1250" spc="-25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~</a:t>
            </a:r>
            <a:r>
              <a:rPr sz="1250" spc="-30" dirty="0">
                <a:latin typeface="Segoe UI"/>
                <a:cs typeface="Segoe UI"/>
              </a:rPr>
              <a:t> </a:t>
            </a:r>
            <a:r>
              <a:rPr sz="1250" spc="-25" dirty="0">
                <a:latin typeface="Segoe UI"/>
                <a:cs typeface="Segoe UI"/>
              </a:rPr>
              <a:t>Price_Ln</a:t>
            </a:r>
            <a:r>
              <a:rPr sz="1250" spc="-2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+</a:t>
            </a:r>
            <a:r>
              <a:rPr sz="1250" spc="-3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TDP</a:t>
            </a:r>
            <a:r>
              <a:rPr sz="1250" spc="-15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+</a:t>
            </a:r>
            <a:r>
              <a:rPr sz="1250" spc="-30" dirty="0">
                <a:latin typeface="Segoe UI"/>
                <a:cs typeface="Segoe UI"/>
              </a:rPr>
              <a:t> </a:t>
            </a:r>
            <a:r>
              <a:rPr sz="1250" spc="-10" dirty="0">
                <a:latin typeface="Segoe UI"/>
                <a:cs typeface="Segoe UI"/>
              </a:rPr>
              <a:t>Brand+Season</a:t>
            </a:r>
            <a:r>
              <a:rPr sz="1250" spc="-2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+</a:t>
            </a:r>
            <a:r>
              <a:rPr sz="1250" spc="-3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CPI</a:t>
            </a:r>
            <a:r>
              <a:rPr sz="1250" spc="5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+</a:t>
            </a:r>
            <a:r>
              <a:rPr sz="1250" spc="-30" dirty="0">
                <a:latin typeface="Segoe UI"/>
                <a:cs typeface="Segoe UI"/>
              </a:rPr>
              <a:t> </a:t>
            </a:r>
            <a:r>
              <a:rPr sz="1250" spc="-20" dirty="0">
                <a:latin typeface="Segoe UI"/>
                <a:cs typeface="Segoe UI"/>
              </a:rPr>
              <a:t>Temp</a:t>
            </a:r>
            <a:r>
              <a:rPr sz="1250" dirty="0">
                <a:latin typeface="Segoe UI"/>
                <a:cs typeface="Segoe UI"/>
              </a:rPr>
              <a:t>	</a:t>
            </a:r>
            <a:r>
              <a:rPr sz="1250" spc="-10" dirty="0">
                <a:latin typeface="Segoe UI"/>
                <a:cs typeface="Segoe UI"/>
              </a:rPr>
              <a:t>55.3% </a:t>
            </a:r>
            <a:r>
              <a:rPr sz="1250" spc="-20" dirty="0">
                <a:latin typeface="Segoe UI"/>
                <a:cs typeface="Segoe UI"/>
              </a:rPr>
              <a:t>Volume_Ln</a:t>
            </a:r>
            <a:r>
              <a:rPr sz="1250" spc="-25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~</a:t>
            </a:r>
            <a:r>
              <a:rPr sz="1250" spc="-25" dirty="0">
                <a:latin typeface="Segoe UI"/>
                <a:cs typeface="Segoe UI"/>
              </a:rPr>
              <a:t> Price_Ln</a:t>
            </a:r>
            <a:r>
              <a:rPr sz="1250" spc="-2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+</a:t>
            </a:r>
            <a:r>
              <a:rPr sz="1250" spc="-3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TDP</a:t>
            </a:r>
            <a:r>
              <a:rPr sz="1250" spc="-15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+</a:t>
            </a:r>
            <a:r>
              <a:rPr sz="1250" spc="-30" dirty="0">
                <a:latin typeface="Segoe UI"/>
                <a:cs typeface="Segoe UI"/>
              </a:rPr>
              <a:t> </a:t>
            </a:r>
            <a:r>
              <a:rPr sz="1250" spc="-10" dirty="0">
                <a:latin typeface="Segoe UI"/>
                <a:cs typeface="Segoe UI"/>
              </a:rPr>
              <a:t>Brand+Season</a:t>
            </a:r>
            <a:r>
              <a:rPr sz="1250" spc="-2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+</a:t>
            </a:r>
            <a:r>
              <a:rPr sz="1250" spc="-3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CPI +</a:t>
            </a:r>
            <a:r>
              <a:rPr sz="1250" spc="-3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Temp</a:t>
            </a:r>
            <a:r>
              <a:rPr sz="1250" spc="2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+</a:t>
            </a:r>
            <a:r>
              <a:rPr sz="1250" spc="-30" dirty="0">
                <a:latin typeface="Segoe UI"/>
                <a:cs typeface="Segoe UI"/>
              </a:rPr>
              <a:t> </a:t>
            </a:r>
            <a:r>
              <a:rPr sz="1250" dirty="0">
                <a:latin typeface="Segoe UI"/>
                <a:cs typeface="Segoe UI"/>
              </a:rPr>
              <a:t>Sun</a:t>
            </a:r>
            <a:r>
              <a:rPr sz="1250" spc="275" dirty="0">
                <a:latin typeface="Segoe UI"/>
                <a:cs typeface="Segoe UI"/>
              </a:rPr>
              <a:t>   </a:t>
            </a:r>
            <a:r>
              <a:rPr sz="1250" spc="-10" dirty="0">
                <a:latin typeface="Segoe UI"/>
                <a:cs typeface="Segoe UI"/>
              </a:rPr>
              <a:t>55.4%</a:t>
            </a:r>
            <a:endParaRPr sz="1250">
              <a:latin typeface="Segoe UI"/>
              <a:cs typeface="Segoe U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34867" y="1441699"/>
            <a:ext cx="5374640" cy="2218055"/>
            <a:chOff x="6134867" y="1441699"/>
            <a:chExt cx="5374640" cy="2218055"/>
          </a:xfrm>
        </p:grpSpPr>
        <p:sp>
          <p:nvSpPr>
            <p:cNvPr id="13" name="object 13"/>
            <p:cNvSpPr/>
            <p:nvPr/>
          </p:nvSpPr>
          <p:spPr>
            <a:xfrm>
              <a:off x="11500353" y="1441703"/>
              <a:ext cx="0" cy="2218055"/>
            </a:xfrm>
            <a:custGeom>
              <a:avLst/>
              <a:gdLst/>
              <a:ahLst/>
              <a:cxnLst/>
              <a:rect l="l" t="t" r="r" b="b"/>
              <a:pathLst>
                <a:path h="2218054">
                  <a:moveTo>
                    <a:pt x="0" y="0"/>
                  </a:moveTo>
                  <a:lnTo>
                    <a:pt x="0" y="221785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00351" y="1441699"/>
              <a:ext cx="8890" cy="2218055"/>
            </a:xfrm>
            <a:custGeom>
              <a:avLst/>
              <a:gdLst/>
              <a:ahLst/>
              <a:cxnLst/>
              <a:rect l="l" t="t" r="r" b="b"/>
              <a:pathLst>
                <a:path w="8890" h="2218054">
                  <a:moveTo>
                    <a:pt x="8767" y="2217867"/>
                  </a:moveTo>
                  <a:lnTo>
                    <a:pt x="0" y="2217867"/>
                  </a:lnTo>
                  <a:lnTo>
                    <a:pt x="0" y="0"/>
                  </a:lnTo>
                  <a:lnTo>
                    <a:pt x="8767" y="0"/>
                  </a:lnTo>
                  <a:lnTo>
                    <a:pt x="8767" y="2217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500356" y="365956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7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0354" y="3659557"/>
              <a:ext cx="8890" cy="635"/>
            </a:xfrm>
            <a:custGeom>
              <a:avLst/>
              <a:gdLst/>
              <a:ahLst/>
              <a:cxnLst/>
              <a:rect l="l" t="t" r="r" b="b"/>
              <a:pathLst>
                <a:path w="8890" h="635">
                  <a:moveTo>
                    <a:pt x="8766" y="0"/>
                  </a:moveTo>
                  <a:lnTo>
                    <a:pt x="0" y="0"/>
                  </a:lnTo>
                  <a:lnTo>
                    <a:pt x="8766" y="11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34869" y="3659560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8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34867" y="3659556"/>
              <a:ext cx="8890" cy="635"/>
            </a:xfrm>
            <a:custGeom>
              <a:avLst/>
              <a:gdLst/>
              <a:ahLst/>
              <a:cxnLst/>
              <a:rect l="l" t="t" r="r" b="b"/>
              <a:pathLst>
                <a:path w="8889" h="635">
                  <a:moveTo>
                    <a:pt x="8767" y="12"/>
                  </a:moveTo>
                  <a:lnTo>
                    <a:pt x="0" y="12"/>
                  </a:lnTo>
                  <a:lnTo>
                    <a:pt x="8767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30496" y="365955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8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930494" y="3659555"/>
              <a:ext cx="8890" cy="635"/>
            </a:xfrm>
            <a:custGeom>
              <a:avLst/>
              <a:gdLst/>
              <a:ahLst/>
              <a:cxnLst/>
              <a:rect l="l" t="t" r="r" b="b"/>
              <a:pathLst>
                <a:path w="8890" h="635">
                  <a:moveTo>
                    <a:pt x="8767" y="12"/>
                  </a:moveTo>
                  <a:lnTo>
                    <a:pt x="0" y="12"/>
                  </a:lnTo>
                  <a:lnTo>
                    <a:pt x="8767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743860" y="4139429"/>
          <a:ext cx="2947035" cy="710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2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7165">
                <a:tc gridSpan="2"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Price_Ln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spc="-25" dirty="0">
                          <a:latin typeface="Segoe UI"/>
                          <a:cs typeface="Segoe UI"/>
                        </a:rPr>
                        <a:t>TDP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Spring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Summer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815">
                <a:tc gridSpan="2"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4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175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175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b="1" dirty="0">
                          <a:latin typeface="Segoe UI"/>
                          <a:cs typeface="Segoe UI"/>
                        </a:rPr>
                        <a:t>Coeff</a:t>
                      </a:r>
                      <a:r>
                        <a:rPr sz="900" b="1" spc="175" dirty="0">
                          <a:latin typeface="Segoe UI"/>
                          <a:cs typeface="Segoe UI"/>
                        </a:rPr>
                        <a:t>  </a:t>
                      </a:r>
                      <a:r>
                        <a:rPr sz="900" b="1" spc="-20" dirty="0">
                          <a:latin typeface="Segoe UI"/>
                          <a:cs typeface="Segoe UI"/>
                        </a:rPr>
                        <a:t>Sign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245">
                <a:tc row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0.900</a:t>
                      </a:r>
                      <a:endParaRPr sz="900">
                        <a:latin typeface="Segoe UI"/>
                        <a:cs typeface="Segoe UI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2.262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0.291</a:t>
                      </a:r>
                      <a:endParaRPr sz="900">
                        <a:latin typeface="Segoe UI"/>
                        <a:cs typeface="Segoe UI"/>
                      </a:endParaRPr>
                    </a:p>
                    <a:p>
                      <a:pPr marL="12953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0.250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0.009</a:t>
                      </a:r>
                      <a:endParaRPr sz="900">
                        <a:latin typeface="Segoe UI"/>
                        <a:cs typeface="Segoe UI"/>
                      </a:endParaRPr>
                    </a:p>
                    <a:p>
                      <a:pPr marL="12953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0.240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0.396</a:t>
                      </a:r>
                      <a:endParaRPr sz="900">
                        <a:latin typeface="Segoe UI"/>
                        <a:cs typeface="Segoe UI"/>
                      </a:endParaRPr>
                    </a:p>
                    <a:p>
                      <a:pPr marL="12953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900" spc="-10" dirty="0">
                          <a:latin typeface="Segoe UI"/>
                          <a:cs typeface="Segoe UI"/>
                        </a:rPr>
                        <a:t>0.356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905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3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397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006000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143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240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05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032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900" spc="-25" dirty="0">
                          <a:solidFill>
                            <a:srgbClr val="9C0006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15240" marB="0"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22" name="object 22"/>
          <p:cNvSpPr txBox="1"/>
          <p:nvPr/>
        </p:nvSpPr>
        <p:spPr>
          <a:xfrm>
            <a:off x="3000480" y="4276568"/>
            <a:ext cx="227901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0">
              <a:lnSpc>
                <a:spcPct val="129600"/>
              </a:lnSpc>
              <a:spcBef>
                <a:spcPts val="100"/>
              </a:spcBef>
            </a:pPr>
            <a:r>
              <a:rPr sz="900" b="1" dirty="0">
                <a:latin typeface="Segoe UI"/>
                <a:cs typeface="Segoe UI"/>
              </a:rPr>
              <a:t>Product</a:t>
            </a:r>
            <a:r>
              <a:rPr sz="900" b="1" spc="-10" dirty="0">
                <a:latin typeface="Segoe UI"/>
                <a:cs typeface="Segoe UI"/>
              </a:rPr>
              <a:t> </a:t>
            </a:r>
            <a:r>
              <a:rPr sz="900" b="1" spc="-20" dirty="0">
                <a:latin typeface="Segoe UI"/>
                <a:cs typeface="Segoe UI"/>
              </a:rPr>
              <a:t>Name</a:t>
            </a:r>
            <a:r>
              <a:rPr sz="900" b="1" spc="500" dirty="0">
                <a:latin typeface="Segoe UI"/>
                <a:cs typeface="Segoe UI"/>
              </a:rPr>
              <a:t> </a:t>
            </a:r>
            <a:r>
              <a:rPr sz="900" dirty="0">
                <a:latin typeface="Segoe UI"/>
                <a:cs typeface="Segoe UI"/>
              </a:rPr>
              <a:t>HANSAPLAST</a:t>
            </a:r>
            <a:r>
              <a:rPr sz="900" spc="-10" dirty="0">
                <a:latin typeface="Segoe UI"/>
                <a:cs typeface="Segoe UI"/>
              </a:rPr>
              <a:t> </a:t>
            </a:r>
            <a:r>
              <a:rPr sz="900" dirty="0">
                <a:latin typeface="Segoe UI"/>
                <a:cs typeface="Segoe UI"/>
              </a:rPr>
              <a:t>SPRUEHPFLASTER</a:t>
            </a:r>
            <a:r>
              <a:rPr sz="900" spc="35" dirty="0">
                <a:latin typeface="Segoe UI"/>
                <a:cs typeface="Segoe UI"/>
              </a:rPr>
              <a:t> </a:t>
            </a:r>
            <a:r>
              <a:rPr sz="900" dirty="0">
                <a:latin typeface="Segoe UI"/>
                <a:cs typeface="Segoe UI"/>
              </a:rPr>
              <a:t>SPRAY</a:t>
            </a:r>
            <a:r>
              <a:rPr sz="900" spc="20" dirty="0">
                <a:latin typeface="Segoe UI"/>
                <a:cs typeface="Segoe UI"/>
              </a:rPr>
              <a:t> </a:t>
            </a:r>
            <a:r>
              <a:rPr sz="900" dirty="0">
                <a:latin typeface="Segoe UI"/>
                <a:cs typeface="Segoe UI"/>
              </a:rPr>
              <a:t>1</a:t>
            </a:r>
            <a:r>
              <a:rPr sz="900" spc="35" dirty="0">
                <a:latin typeface="Segoe UI"/>
                <a:cs typeface="Segoe UI"/>
              </a:rPr>
              <a:t> </a:t>
            </a:r>
            <a:r>
              <a:rPr sz="900" spc="-25" dirty="0">
                <a:latin typeface="Segoe UI"/>
                <a:cs typeface="Segoe UI"/>
              </a:rPr>
              <a:t>ST </a:t>
            </a:r>
            <a:r>
              <a:rPr sz="900" spc="-10" dirty="0">
                <a:latin typeface="Segoe UI"/>
                <a:cs typeface="Segoe UI"/>
              </a:rPr>
              <a:t>EIGENMARKE</a:t>
            </a:r>
            <a:r>
              <a:rPr sz="900" spc="10" dirty="0">
                <a:latin typeface="Segoe UI"/>
                <a:cs typeface="Segoe UI"/>
              </a:rPr>
              <a:t> </a:t>
            </a:r>
            <a:r>
              <a:rPr sz="900" dirty="0">
                <a:latin typeface="Segoe UI"/>
                <a:cs typeface="Segoe UI"/>
              </a:rPr>
              <a:t>1</a:t>
            </a:r>
            <a:r>
              <a:rPr sz="900" spc="35" dirty="0">
                <a:latin typeface="Segoe UI"/>
                <a:cs typeface="Segoe UI"/>
              </a:rPr>
              <a:t> </a:t>
            </a:r>
            <a:r>
              <a:rPr sz="900" spc="-35" dirty="0">
                <a:latin typeface="Segoe UI"/>
                <a:cs typeface="Segoe UI"/>
              </a:rPr>
              <a:t>ST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50133" y="4276568"/>
            <a:ext cx="387985" cy="5588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900" b="1" dirty="0">
                <a:latin typeface="Segoe UI"/>
                <a:cs typeface="Segoe UI"/>
              </a:rPr>
              <a:t>Adj </a:t>
            </a:r>
            <a:r>
              <a:rPr sz="900" b="1" spc="-25" dirty="0">
                <a:latin typeface="Segoe UI"/>
                <a:cs typeface="Segoe UI"/>
              </a:rPr>
              <a:t>R2</a:t>
            </a:r>
            <a:endParaRPr sz="900">
              <a:latin typeface="Segoe UI"/>
              <a:cs typeface="Segoe UI"/>
            </a:endParaRPr>
          </a:p>
          <a:p>
            <a:pPr marL="62865">
              <a:lnSpc>
                <a:spcPct val="100000"/>
              </a:lnSpc>
              <a:spcBef>
                <a:spcPts val="320"/>
              </a:spcBef>
            </a:pPr>
            <a:r>
              <a:rPr sz="900" spc="-10" dirty="0">
                <a:latin typeface="Segoe UI"/>
                <a:cs typeface="Segoe UI"/>
              </a:rPr>
              <a:t>78.6%</a:t>
            </a:r>
            <a:endParaRPr sz="900">
              <a:latin typeface="Segoe UI"/>
              <a:cs typeface="Segoe UI"/>
            </a:endParaRPr>
          </a:p>
          <a:p>
            <a:pPr marL="62865">
              <a:lnSpc>
                <a:spcPct val="100000"/>
              </a:lnSpc>
              <a:spcBef>
                <a:spcPts val="320"/>
              </a:spcBef>
            </a:pPr>
            <a:r>
              <a:rPr sz="900" spc="-10" dirty="0">
                <a:latin typeface="Segoe UI"/>
                <a:cs typeface="Segoe UI"/>
              </a:rPr>
              <a:t>47.7%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1203" y="5071669"/>
            <a:ext cx="10403205" cy="1082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115" marR="5080" indent="-400050">
              <a:lnSpc>
                <a:spcPct val="100000"/>
              </a:lnSpc>
              <a:spcBef>
                <a:spcPts val="95"/>
              </a:spcBef>
              <a:buAutoNum type="romanLcPeriod"/>
              <a:tabLst>
                <a:tab pos="412115" algn="l"/>
                <a:tab pos="412750" algn="l"/>
              </a:tabLst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Segment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more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price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inelastic,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4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BDF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can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increase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price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its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product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SPRUEHPFLASTER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SPRAY</a:t>
            </a: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1</a:t>
            </a:r>
            <a:r>
              <a:rPr sz="14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ST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and</a:t>
            </a:r>
            <a:r>
              <a:rPr sz="14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get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increase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demand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from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the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customers</a:t>
            </a:r>
            <a:endParaRPr sz="1400">
              <a:latin typeface="Segoe UI"/>
              <a:cs typeface="Segoe UI"/>
            </a:endParaRPr>
          </a:p>
          <a:p>
            <a:pPr marL="412115" indent="-400050">
              <a:lnSpc>
                <a:spcPct val="100000"/>
              </a:lnSpc>
              <a:spcBef>
                <a:spcPts val="805"/>
              </a:spcBef>
              <a:buAutoNum type="romanLcPeriod"/>
              <a:tabLst>
                <a:tab pos="412115" algn="l"/>
                <a:tab pos="412750" algn="l"/>
              </a:tabLst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Further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increase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will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also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provide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sizable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positive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impact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on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(ex.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0.29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vs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0.25</a:t>
            </a:r>
            <a:r>
              <a:rPr sz="1400" spc="-6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private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labels)</a:t>
            </a:r>
            <a:endParaRPr sz="1400">
              <a:latin typeface="Segoe UI"/>
              <a:cs typeface="Segoe UI"/>
            </a:endParaRPr>
          </a:p>
          <a:p>
            <a:pPr marL="412115" indent="-400050">
              <a:lnSpc>
                <a:spcPct val="100000"/>
              </a:lnSpc>
              <a:spcBef>
                <a:spcPts val="800"/>
              </a:spcBef>
              <a:buAutoNum type="romanLcPeriod"/>
              <a:tabLst>
                <a:tab pos="412115" algn="l"/>
                <a:tab pos="412750" algn="l"/>
              </a:tabLst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Summer</a:t>
            </a:r>
            <a:r>
              <a:rPr sz="1400" spc="-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season</a:t>
            </a:r>
            <a:r>
              <a:rPr sz="14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positively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influences</a:t>
            </a:r>
            <a:r>
              <a:rPr sz="14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demand</a:t>
            </a:r>
            <a:r>
              <a:rPr sz="14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from</a:t>
            </a:r>
            <a:r>
              <a:rPr sz="1400" spc="-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customers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88684" y="1203325"/>
            <a:ext cx="5658485" cy="2704465"/>
            <a:chOff x="5988684" y="1203325"/>
            <a:chExt cx="5658485" cy="2704465"/>
          </a:xfrm>
        </p:grpSpPr>
        <p:sp>
          <p:nvSpPr>
            <p:cNvPr id="3" name="object 3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5645658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645658" y="2691384"/>
                  </a:lnTo>
                  <a:lnTo>
                    <a:pt x="5645658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95034" y="1209675"/>
              <a:ext cx="5645785" cy="2691765"/>
            </a:xfrm>
            <a:custGeom>
              <a:avLst/>
              <a:gdLst/>
              <a:ahLst/>
              <a:cxnLst/>
              <a:rect l="l" t="t" r="r" b="b"/>
              <a:pathLst>
                <a:path w="5645784" h="2691765">
                  <a:moveTo>
                    <a:pt x="0" y="0"/>
                  </a:moveTo>
                  <a:lnTo>
                    <a:pt x="5645658" y="0"/>
                  </a:lnTo>
                  <a:lnTo>
                    <a:pt x="5645658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45719" y="1203325"/>
            <a:ext cx="5303520" cy="2715260"/>
            <a:chOff x="545719" y="1203325"/>
            <a:chExt cx="5303520" cy="2715260"/>
          </a:xfrm>
        </p:grpSpPr>
        <p:sp>
          <p:nvSpPr>
            <p:cNvPr id="6" name="object 6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5290565" y="0"/>
                  </a:moveTo>
                  <a:lnTo>
                    <a:pt x="0" y="0"/>
                  </a:lnTo>
                  <a:lnTo>
                    <a:pt x="0" y="2691384"/>
                  </a:lnTo>
                  <a:lnTo>
                    <a:pt x="5290565" y="2691384"/>
                  </a:lnTo>
                  <a:lnTo>
                    <a:pt x="5290565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2069" y="1209675"/>
              <a:ext cx="5290820" cy="2691765"/>
            </a:xfrm>
            <a:custGeom>
              <a:avLst/>
              <a:gdLst/>
              <a:ahLst/>
              <a:cxnLst/>
              <a:rect l="l" t="t" r="r" b="b"/>
              <a:pathLst>
                <a:path w="5290820" h="2691765">
                  <a:moveTo>
                    <a:pt x="0" y="0"/>
                  </a:moveTo>
                  <a:lnTo>
                    <a:pt x="5290565" y="0"/>
                  </a:lnTo>
                  <a:lnTo>
                    <a:pt x="5290565" y="2691384"/>
                  </a:lnTo>
                  <a:lnTo>
                    <a:pt x="0" y="269138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9D9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266" y="1212342"/>
              <a:ext cx="4383785" cy="270586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9300" y="386969"/>
            <a:ext cx="8350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Increase</a:t>
            </a:r>
            <a:r>
              <a:rPr spc="-15" dirty="0"/>
              <a:t> </a:t>
            </a:r>
            <a:r>
              <a:rPr dirty="0"/>
              <a:t>TDP in</a:t>
            </a:r>
            <a:r>
              <a:rPr spc="-5" dirty="0"/>
              <a:t> </a:t>
            </a:r>
            <a:r>
              <a:rPr dirty="0"/>
              <a:t>SPRUEHPFLASTER</a:t>
            </a:r>
            <a:r>
              <a:rPr spc="20" dirty="0"/>
              <a:t> </a:t>
            </a:r>
            <a:r>
              <a:rPr spc="-10" dirty="0"/>
              <a:t>segment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31380" y="5915368"/>
            <a:ext cx="1917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iii.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1203" y="4969226"/>
            <a:ext cx="10988040" cy="118491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412115" indent="-400050">
              <a:lnSpc>
                <a:spcPct val="100000"/>
              </a:lnSpc>
              <a:spcBef>
                <a:spcPts val="905"/>
              </a:spcBef>
              <a:buAutoNum type="romanLcPeriod"/>
              <a:tabLst>
                <a:tab pos="412115" algn="l"/>
                <a:tab pos="412750" algn="l"/>
              </a:tabLst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Segment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is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price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elastic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but</a:t>
            </a:r>
            <a:r>
              <a:rPr sz="14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enjoys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strongest</a:t>
            </a: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brand</a:t>
            </a:r>
            <a:r>
              <a:rPr sz="14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recognition</a:t>
            </a:r>
            <a:endParaRPr sz="1400">
              <a:latin typeface="Segoe UI"/>
              <a:cs typeface="Segoe UI"/>
            </a:endParaRPr>
          </a:p>
          <a:p>
            <a:pPr marL="412750" marR="5080" indent="-400050">
              <a:lnSpc>
                <a:spcPct val="100000"/>
              </a:lnSpc>
              <a:spcBef>
                <a:spcPts val="800"/>
              </a:spcBef>
              <a:buAutoNum type="romanLcPeriod"/>
              <a:tabLst>
                <a:tab pos="412750" algn="l"/>
                <a:tab pos="413384" algn="l"/>
              </a:tabLst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Further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increase</a:t>
            </a:r>
            <a:r>
              <a:rPr sz="1400" spc="-2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TDP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for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HANSAPLAST</a:t>
            </a:r>
            <a:r>
              <a:rPr sz="1400" spc="-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SENSITIVE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XXL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5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ST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will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provide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a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sizable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positive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impact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on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sales</a:t>
            </a:r>
            <a:r>
              <a:rPr sz="1400" spc="-1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volume</a:t>
            </a:r>
            <a:r>
              <a:rPr sz="1400" spc="-3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(ex.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0.26</a:t>
            </a:r>
            <a:r>
              <a:rPr sz="1400" spc="-4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vs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0.11</a:t>
            </a:r>
            <a:r>
              <a:rPr sz="1400" spc="-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25" dirty="0">
                <a:solidFill>
                  <a:srgbClr val="2C2C2C"/>
                </a:solidFill>
                <a:latin typeface="Segoe UI"/>
                <a:cs typeface="Segoe UI"/>
              </a:rPr>
              <a:t>for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private</a:t>
            </a:r>
            <a:r>
              <a:rPr sz="1400" spc="-8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labels)</a:t>
            </a:r>
            <a:endParaRPr sz="1400">
              <a:latin typeface="Segoe UI"/>
              <a:cs typeface="Segoe UI"/>
            </a:endParaRPr>
          </a:p>
          <a:p>
            <a:pPr marL="412750">
              <a:lnSpc>
                <a:spcPct val="100000"/>
              </a:lnSpc>
              <a:spcBef>
                <a:spcPts val="800"/>
              </a:spcBef>
            </a:pP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Summer</a:t>
            </a:r>
            <a:r>
              <a:rPr sz="1400" spc="-6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season</a:t>
            </a:r>
            <a:r>
              <a:rPr sz="1400" spc="-4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positively</a:t>
            </a:r>
            <a:r>
              <a:rPr sz="1400" spc="-3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influences</a:t>
            </a:r>
            <a:r>
              <a:rPr sz="14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demand</a:t>
            </a:r>
            <a:r>
              <a:rPr sz="1400" spc="-50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2C2C2C"/>
                </a:solidFill>
                <a:latin typeface="Segoe UI"/>
                <a:cs typeface="Segoe UI"/>
              </a:rPr>
              <a:t>from</a:t>
            </a:r>
            <a:r>
              <a:rPr sz="1400" spc="-55" dirty="0">
                <a:solidFill>
                  <a:srgbClr val="2C2C2C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2C2C2C"/>
                </a:solidFill>
                <a:latin typeface="Segoe UI"/>
                <a:cs typeface="Segoe UI"/>
              </a:rPr>
              <a:t>customers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04271" y="1371484"/>
            <a:ext cx="5431155" cy="2381250"/>
          </a:xfrm>
          <a:custGeom>
            <a:avLst/>
            <a:gdLst/>
            <a:ahLst/>
            <a:cxnLst/>
            <a:rect l="l" t="t" r="r" b="b"/>
            <a:pathLst>
              <a:path w="5431155" h="2381250">
                <a:moveTo>
                  <a:pt x="5430837" y="2380776"/>
                </a:moveTo>
                <a:lnTo>
                  <a:pt x="0" y="2380776"/>
                </a:lnTo>
                <a:lnTo>
                  <a:pt x="0" y="0"/>
                </a:lnTo>
                <a:lnTo>
                  <a:pt x="5430837" y="0"/>
                </a:lnTo>
                <a:lnTo>
                  <a:pt x="5430837" y="23807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04271" y="1317451"/>
            <a:ext cx="5431155" cy="24066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776730" algn="just">
              <a:lnSpc>
                <a:spcPct val="100000"/>
              </a:lnSpc>
              <a:spcBef>
                <a:spcPts val="620"/>
              </a:spcBef>
              <a:tabLst>
                <a:tab pos="4711065" algn="l"/>
              </a:tabLst>
            </a:pPr>
            <a:r>
              <a:rPr sz="1300" b="1" dirty="0">
                <a:latin typeface="Segoe UI"/>
                <a:cs typeface="Segoe UI"/>
              </a:rPr>
              <a:t>Fit</a:t>
            </a:r>
            <a:r>
              <a:rPr sz="1300" b="1" spc="35" dirty="0">
                <a:latin typeface="Segoe UI"/>
                <a:cs typeface="Segoe UI"/>
              </a:rPr>
              <a:t> </a:t>
            </a:r>
            <a:r>
              <a:rPr sz="1300" b="1" spc="-10" dirty="0">
                <a:latin typeface="Segoe UI"/>
                <a:cs typeface="Segoe UI"/>
              </a:rPr>
              <a:t>Variables</a:t>
            </a:r>
            <a:r>
              <a:rPr sz="1300" b="1" dirty="0">
                <a:latin typeface="Segoe UI"/>
                <a:cs typeface="Segoe UI"/>
              </a:rPr>
              <a:t>	Adj</a:t>
            </a:r>
            <a:r>
              <a:rPr sz="1300" b="1" spc="10" dirty="0">
                <a:latin typeface="Segoe UI"/>
                <a:cs typeface="Segoe UI"/>
              </a:rPr>
              <a:t> </a:t>
            </a:r>
            <a:r>
              <a:rPr sz="1300" b="1" spc="-25" dirty="0">
                <a:latin typeface="Segoe UI"/>
                <a:cs typeface="Segoe UI"/>
              </a:rPr>
              <a:t>R2</a:t>
            </a:r>
            <a:endParaRPr sz="1300">
              <a:latin typeface="Segoe UI"/>
              <a:cs typeface="Segoe UI"/>
            </a:endParaRPr>
          </a:p>
          <a:p>
            <a:pPr marL="24765" algn="just">
              <a:lnSpc>
                <a:spcPct val="100000"/>
              </a:lnSpc>
              <a:spcBef>
                <a:spcPts val="525"/>
              </a:spcBef>
              <a:tabLst>
                <a:tab pos="5050155" algn="l"/>
              </a:tabLst>
            </a:pPr>
            <a:r>
              <a:rPr sz="1300" spc="-10" dirty="0">
                <a:latin typeface="Segoe UI"/>
                <a:cs typeface="Segoe UI"/>
              </a:rPr>
              <a:t>Volume_Ln~Price_Ln</a:t>
            </a:r>
            <a:r>
              <a:rPr sz="1300" dirty="0">
                <a:latin typeface="Segoe UI"/>
                <a:cs typeface="Segoe UI"/>
              </a:rPr>
              <a:t>	</a:t>
            </a:r>
            <a:r>
              <a:rPr sz="1300" spc="-20" dirty="0">
                <a:latin typeface="Segoe UI"/>
                <a:cs typeface="Segoe UI"/>
              </a:rPr>
              <a:t>9.9%</a:t>
            </a:r>
            <a:endParaRPr sz="1300">
              <a:latin typeface="Segoe UI"/>
              <a:cs typeface="Segoe UI"/>
            </a:endParaRPr>
          </a:p>
          <a:p>
            <a:pPr marL="24765" algn="just">
              <a:lnSpc>
                <a:spcPct val="100000"/>
              </a:lnSpc>
              <a:spcBef>
                <a:spcPts val="520"/>
              </a:spcBef>
              <a:tabLst>
                <a:tab pos="4959350" algn="l"/>
              </a:tabLst>
            </a:pPr>
            <a:r>
              <a:rPr sz="1300" spc="-10" dirty="0">
                <a:latin typeface="Segoe UI"/>
                <a:cs typeface="Segoe UI"/>
              </a:rPr>
              <a:t>Volume_Ln~TDP</a:t>
            </a:r>
            <a:r>
              <a:rPr sz="1300" dirty="0">
                <a:latin typeface="Segoe UI"/>
                <a:cs typeface="Segoe UI"/>
              </a:rPr>
              <a:t>	</a:t>
            </a:r>
            <a:r>
              <a:rPr sz="1300" spc="-10" dirty="0">
                <a:latin typeface="Segoe UI"/>
                <a:cs typeface="Segoe UI"/>
              </a:rPr>
              <a:t>42.5%</a:t>
            </a:r>
            <a:endParaRPr sz="1300">
              <a:latin typeface="Segoe UI"/>
              <a:cs typeface="Segoe UI"/>
            </a:endParaRPr>
          </a:p>
          <a:p>
            <a:pPr marL="24765" algn="just">
              <a:lnSpc>
                <a:spcPct val="100000"/>
              </a:lnSpc>
              <a:spcBef>
                <a:spcPts val="525"/>
              </a:spcBef>
              <a:tabLst>
                <a:tab pos="4959350" algn="l"/>
              </a:tabLst>
            </a:pPr>
            <a:r>
              <a:rPr sz="1300" spc="-10" dirty="0">
                <a:latin typeface="Segoe UI"/>
                <a:cs typeface="Segoe UI"/>
              </a:rPr>
              <a:t>Volume_Ln~Price_Ln+TDP</a:t>
            </a:r>
            <a:r>
              <a:rPr sz="1300" dirty="0">
                <a:latin typeface="Segoe UI"/>
                <a:cs typeface="Segoe UI"/>
              </a:rPr>
              <a:t>	</a:t>
            </a:r>
            <a:r>
              <a:rPr sz="1300" spc="-10" dirty="0">
                <a:latin typeface="Segoe UI"/>
                <a:cs typeface="Segoe UI"/>
              </a:rPr>
              <a:t>45.3%</a:t>
            </a:r>
            <a:endParaRPr sz="1300">
              <a:latin typeface="Segoe UI"/>
              <a:cs typeface="Segoe UI"/>
            </a:endParaRPr>
          </a:p>
          <a:p>
            <a:pPr marL="24765" algn="just">
              <a:lnSpc>
                <a:spcPct val="100000"/>
              </a:lnSpc>
              <a:spcBef>
                <a:spcPts val="525"/>
              </a:spcBef>
              <a:tabLst>
                <a:tab pos="4959350" algn="l"/>
              </a:tabLst>
            </a:pPr>
            <a:r>
              <a:rPr sz="1300" spc="-10" dirty="0">
                <a:latin typeface="Segoe UI"/>
                <a:cs typeface="Segoe UI"/>
              </a:rPr>
              <a:t>Volume_Ln~Price_Ln+TDP+Brand</a:t>
            </a:r>
            <a:r>
              <a:rPr sz="1300" dirty="0">
                <a:latin typeface="Segoe UI"/>
                <a:cs typeface="Segoe UI"/>
              </a:rPr>
              <a:t>	</a:t>
            </a:r>
            <a:r>
              <a:rPr sz="1300" spc="-10" dirty="0">
                <a:latin typeface="Segoe UI"/>
                <a:cs typeface="Segoe UI"/>
              </a:rPr>
              <a:t>63.2%</a:t>
            </a:r>
            <a:endParaRPr sz="1300">
              <a:latin typeface="Segoe UI"/>
              <a:cs typeface="Segoe UI"/>
            </a:endParaRPr>
          </a:p>
          <a:p>
            <a:pPr marL="24765" algn="just">
              <a:lnSpc>
                <a:spcPct val="100000"/>
              </a:lnSpc>
              <a:spcBef>
                <a:spcPts val="520"/>
              </a:spcBef>
              <a:tabLst>
                <a:tab pos="4959350" algn="l"/>
              </a:tabLst>
            </a:pPr>
            <a:r>
              <a:rPr sz="1300" spc="-10" dirty="0">
                <a:latin typeface="Segoe UI"/>
                <a:cs typeface="Segoe UI"/>
              </a:rPr>
              <a:t>Volume_Ln~Price_Ln+TDP+Brand+Season</a:t>
            </a:r>
            <a:r>
              <a:rPr sz="1300" dirty="0">
                <a:latin typeface="Segoe UI"/>
                <a:cs typeface="Segoe UI"/>
              </a:rPr>
              <a:t>	</a:t>
            </a:r>
            <a:r>
              <a:rPr sz="1300" spc="-10" dirty="0">
                <a:latin typeface="Segoe UI"/>
                <a:cs typeface="Segoe UI"/>
              </a:rPr>
              <a:t>63.2%</a:t>
            </a:r>
            <a:endParaRPr sz="1300">
              <a:latin typeface="Segoe UI"/>
              <a:cs typeface="Segoe UI"/>
            </a:endParaRPr>
          </a:p>
          <a:p>
            <a:pPr marL="24765" marR="20320" algn="just">
              <a:lnSpc>
                <a:spcPct val="133500"/>
              </a:lnSpc>
              <a:tabLst>
                <a:tab pos="4959350" algn="l"/>
              </a:tabLst>
            </a:pPr>
            <a:r>
              <a:rPr sz="1300" spc="-20" dirty="0">
                <a:latin typeface="Segoe UI"/>
                <a:cs typeface="Segoe UI"/>
              </a:rPr>
              <a:t>Volume_Ln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~ </a:t>
            </a:r>
            <a:r>
              <a:rPr sz="1300" spc="-20" dirty="0">
                <a:latin typeface="Segoe UI"/>
                <a:cs typeface="Segoe UI"/>
              </a:rPr>
              <a:t>Price_Ln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 TDP</a:t>
            </a:r>
            <a:r>
              <a:rPr sz="1300" spc="-3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Brand+Season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</a:t>
            </a:r>
            <a:r>
              <a:rPr sz="1300" spc="5" dirty="0">
                <a:latin typeface="Segoe UI"/>
                <a:cs typeface="Segoe UI"/>
              </a:rPr>
              <a:t> </a:t>
            </a:r>
            <a:r>
              <a:rPr sz="1300" spc="-25" dirty="0">
                <a:latin typeface="Segoe UI"/>
                <a:cs typeface="Segoe UI"/>
              </a:rPr>
              <a:t>CPI</a:t>
            </a:r>
            <a:r>
              <a:rPr sz="1300" dirty="0">
                <a:latin typeface="Segoe UI"/>
                <a:cs typeface="Segoe UI"/>
              </a:rPr>
              <a:t>	</a:t>
            </a:r>
            <a:r>
              <a:rPr sz="1300" spc="-10" dirty="0">
                <a:latin typeface="Segoe UI"/>
                <a:cs typeface="Segoe UI"/>
              </a:rPr>
              <a:t>63.2% </a:t>
            </a:r>
            <a:r>
              <a:rPr sz="1300" spc="-20" dirty="0">
                <a:latin typeface="Segoe UI"/>
                <a:cs typeface="Segoe UI"/>
              </a:rPr>
              <a:t>Volume_Ln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~ </a:t>
            </a:r>
            <a:r>
              <a:rPr sz="1300" spc="-20" dirty="0">
                <a:latin typeface="Segoe UI"/>
                <a:cs typeface="Segoe UI"/>
              </a:rPr>
              <a:t>Price_Ln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 TDP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 </a:t>
            </a:r>
            <a:r>
              <a:rPr sz="1300" spc="-10" dirty="0">
                <a:latin typeface="Segoe UI"/>
                <a:cs typeface="Segoe UI"/>
              </a:rPr>
              <a:t>Brand+Season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 </a:t>
            </a:r>
            <a:r>
              <a:rPr sz="1300" spc="-10" dirty="0">
                <a:latin typeface="Segoe UI"/>
                <a:cs typeface="Segoe UI"/>
              </a:rPr>
              <a:t>CPI</a:t>
            </a:r>
            <a:r>
              <a:rPr sz="1300" spc="-4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 </a:t>
            </a:r>
            <a:r>
              <a:rPr sz="1300" spc="-20" dirty="0">
                <a:latin typeface="Segoe UI"/>
                <a:cs typeface="Segoe UI"/>
              </a:rPr>
              <a:t>Temp</a:t>
            </a:r>
            <a:r>
              <a:rPr sz="1300" dirty="0">
                <a:latin typeface="Segoe UI"/>
                <a:cs typeface="Segoe UI"/>
              </a:rPr>
              <a:t>	</a:t>
            </a:r>
            <a:r>
              <a:rPr sz="1300" spc="-10" dirty="0">
                <a:latin typeface="Segoe UI"/>
                <a:cs typeface="Segoe UI"/>
              </a:rPr>
              <a:t>63.3% </a:t>
            </a:r>
            <a:r>
              <a:rPr sz="1300" spc="-20" dirty="0">
                <a:latin typeface="Segoe UI"/>
                <a:cs typeface="Segoe UI"/>
              </a:rPr>
              <a:t>Volume_Ln</a:t>
            </a:r>
            <a:r>
              <a:rPr sz="1300" spc="-5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~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20" dirty="0">
                <a:latin typeface="Segoe UI"/>
                <a:cs typeface="Segoe UI"/>
              </a:rPr>
              <a:t>Price_Ln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TDP</a:t>
            </a:r>
            <a:r>
              <a:rPr sz="1300" spc="-4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Brand+Season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CPI</a:t>
            </a:r>
            <a:r>
              <a:rPr sz="1300" spc="-50" dirty="0">
                <a:latin typeface="Segoe UI"/>
                <a:cs typeface="Segoe UI"/>
              </a:rPr>
              <a:t> </a:t>
            </a:r>
            <a:r>
              <a:rPr sz="1300" dirty="0">
                <a:latin typeface="Segoe UI"/>
                <a:cs typeface="Segoe UI"/>
              </a:rPr>
              <a:t>+</a:t>
            </a:r>
            <a:r>
              <a:rPr sz="1300" spc="-15" dirty="0">
                <a:latin typeface="Segoe UI"/>
                <a:cs typeface="Segoe UI"/>
              </a:rPr>
              <a:t> </a:t>
            </a:r>
            <a:r>
              <a:rPr sz="1300" spc="-10" dirty="0">
                <a:latin typeface="Segoe UI"/>
                <a:cs typeface="Segoe UI"/>
              </a:rPr>
              <a:t>Temp </a:t>
            </a:r>
            <a:r>
              <a:rPr sz="1300" dirty="0">
                <a:latin typeface="Segoe UI"/>
                <a:cs typeface="Segoe UI"/>
              </a:rPr>
              <a:t>+</a:t>
            </a:r>
            <a:r>
              <a:rPr sz="1300" spc="355" dirty="0">
                <a:latin typeface="Segoe UI"/>
                <a:cs typeface="Segoe UI"/>
              </a:rPr>
              <a:t>     </a:t>
            </a:r>
            <a:r>
              <a:rPr sz="1300" spc="-10" dirty="0">
                <a:latin typeface="Segoe UI"/>
                <a:cs typeface="Segoe UI"/>
              </a:rPr>
              <a:t>63.5%</a:t>
            </a:r>
            <a:endParaRPr sz="13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096000" y="3752260"/>
            <a:ext cx="5439410" cy="0"/>
            <a:chOff x="6096000" y="3752260"/>
            <a:chExt cx="5439410" cy="0"/>
          </a:xfrm>
        </p:grpSpPr>
        <p:sp>
          <p:nvSpPr>
            <p:cNvPr id="15" name="object 15"/>
            <p:cNvSpPr/>
            <p:nvPr/>
          </p:nvSpPr>
          <p:spPr>
            <a:xfrm>
              <a:off x="6096000" y="37522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5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6000" y="3752260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0" y="4"/>
                  </a:moveTo>
                  <a:lnTo>
                    <a:pt x="826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17572" y="37522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5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17577" y="3752260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8266" y="4"/>
                  </a:moveTo>
                  <a:lnTo>
                    <a:pt x="0" y="0"/>
                  </a:lnTo>
                  <a:lnTo>
                    <a:pt x="8266" y="4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526846" y="375226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5"/>
                  </a:lnTo>
                </a:path>
              </a:pathLst>
            </a:custGeom>
            <a:ln w="3175">
              <a:solidFill>
                <a:srgbClr val="D3D3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26851" y="3752260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90">
                  <a:moveTo>
                    <a:pt x="8266" y="4"/>
                  </a:moveTo>
                  <a:lnTo>
                    <a:pt x="0" y="0"/>
                  </a:lnTo>
                  <a:lnTo>
                    <a:pt x="8266" y="4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225400" y="4424235"/>
            <a:ext cx="313055" cy="377190"/>
          </a:xfrm>
          <a:custGeom>
            <a:avLst/>
            <a:gdLst/>
            <a:ahLst/>
            <a:cxnLst/>
            <a:rect l="l" t="t" r="r" b="b"/>
            <a:pathLst>
              <a:path w="313054" h="377189">
                <a:moveTo>
                  <a:pt x="312839" y="0"/>
                </a:moveTo>
                <a:lnTo>
                  <a:pt x="0" y="0"/>
                </a:lnTo>
                <a:lnTo>
                  <a:pt x="0" y="184810"/>
                </a:lnTo>
                <a:lnTo>
                  <a:pt x="0" y="191922"/>
                </a:lnTo>
                <a:lnTo>
                  <a:pt x="0" y="376732"/>
                </a:lnTo>
                <a:lnTo>
                  <a:pt x="312839" y="376732"/>
                </a:lnTo>
                <a:lnTo>
                  <a:pt x="312839" y="191922"/>
                </a:lnTo>
                <a:lnTo>
                  <a:pt x="312839" y="184810"/>
                </a:lnTo>
                <a:lnTo>
                  <a:pt x="312839" y="0"/>
                </a:lnTo>
                <a:close/>
              </a:path>
            </a:pathLst>
          </a:custGeom>
          <a:solidFill>
            <a:srgbClr val="C5E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23783" y="4424235"/>
            <a:ext cx="313055" cy="377190"/>
          </a:xfrm>
          <a:custGeom>
            <a:avLst/>
            <a:gdLst/>
            <a:ahLst/>
            <a:cxnLst/>
            <a:rect l="l" t="t" r="r" b="b"/>
            <a:pathLst>
              <a:path w="313054" h="377189">
                <a:moveTo>
                  <a:pt x="312839" y="0"/>
                </a:moveTo>
                <a:lnTo>
                  <a:pt x="0" y="0"/>
                </a:lnTo>
                <a:lnTo>
                  <a:pt x="0" y="184810"/>
                </a:lnTo>
                <a:lnTo>
                  <a:pt x="0" y="191922"/>
                </a:lnTo>
                <a:lnTo>
                  <a:pt x="0" y="376732"/>
                </a:lnTo>
                <a:lnTo>
                  <a:pt x="312839" y="376732"/>
                </a:lnTo>
                <a:lnTo>
                  <a:pt x="312839" y="191922"/>
                </a:lnTo>
                <a:lnTo>
                  <a:pt x="312839" y="184810"/>
                </a:lnTo>
                <a:lnTo>
                  <a:pt x="312839" y="0"/>
                </a:lnTo>
                <a:close/>
              </a:path>
            </a:pathLst>
          </a:custGeom>
          <a:solidFill>
            <a:srgbClr val="C5E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838947" y="4054603"/>
          <a:ext cx="5105400" cy="74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92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0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92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1770">
                <a:tc gridSpan="2"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Price_Ln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25" dirty="0">
                          <a:latin typeface="Calibri"/>
                          <a:cs typeface="Calibri"/>
                        </a:rPr>
                        <a:t>TDP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SeasonSpring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SeasonSummer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Temperature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Sunshine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F1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L="152400">
                        <a:lnSpc>
                          <a:spcPts val="1280"/>
                        </a:lnSpc>
                        <a:spcBef>
                          <a:spcPts val="20"/>
                        </a:spcBef>
                      </a:pPr>
                      <a:r>
                        <a:rPr sz="1100" b="1" spc="-20" dirty="0">
                          <a:latin typeface="Calibri"/>
                          <a:cs typeface="Calibri"/>
                        </a:rPr>
                        <a:t>Coeff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  <a:spcBef>
                          <a:spcPts val="20"/>
                        </a:spcBef>
                      </a:pPr>
                      <a:r>
                        <a:rPr sz="11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ts val="128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Coeff</a:t>
                      </a:r>
                      <a:r>
                        <a:rPr sz="1100" b="1" spc="175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1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280"/>
                        </a:lnSpc>
                        <a:spcBef>
                          <a:spcPts val="20"/>
                        </a:spcBef>
                      </a:pPr>
                      <a:r>
                        <a:rPr sz="1100" b="1" spc="-20" dirty="0">
                          <a:latin typeface="Calibri"/>
                          <a:cs typeface="Calibri"/>
                        </a:rPr>
                        <a:t>Coeff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  <a:spcBef>
                          <a:spcPts val="20"/>
                        </a:spcBef>
                      </a:pPr>
                      <a:r>
                        <a:rPr sz="11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ts val="1280"/>
                        </a:lnSpc>
                        <a:spcBef>
                          <a:spcPts val="20"/>
                        </a:spcBef>
                        <a:tabLst>
                          <a:tab pos="539750" algn="l"/>
                        </a:tabLst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Coeff</a:t>
                      </a:r>
                      <a:r>
                        <a:rPr sz="11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1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02870">
                        <a:lnSpc>
                          <a:spcPts val="128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Coeff</a:t>
                      </a:r>
                      <a:r>
                        <a:rPr sz="1100" b="1" spc="254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1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8735">
                        <a:lnSpc>
                          <a:spcPts val="1280"/>
                        </a:lnSpc>
                        <a:spcBef>
                          <a:spcPts val="20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Coeff</a:t>
                      </a:r>
                      <a:r>
                        <a:rPr sz="1100" b="1" spc="25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-20" dirty="0">
                          <a:latin typeface="Calibri"/>
                          <a:cs typeface="Calibri"/>
                        </a:rPr>
                        <a:t>Sign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marR="55880" algn="r">
                        <a:lnSpc>
                          <a:spcPts val="1280"/>
                        </a:lnSpc>
                        <a:spcBef>
                          <a:spcPts val="75"/>
                        </a:spcBef>
                      </a:pPr>
                      <a:r>
                        <a:rPr sz="1100" spc="-20" dirty="0">
                          <a:latin typeface="Calibri"/>
                          <a:cs typeface="Calibri"/>
                        </a:rPr>
                        <a:t>8.41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80"/>
                        </a:lnSpc>
                        <a:spcBef>
                          <a:spcPts val="75"/>
                        </a:spcBef>
                      </a:pPr>
                      <a:r>
                        <a:rPr sz="11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280"/>
                        </a:lnSpc>
                        <a:spcBef>
                          <a:spcPts val="75"/>
                        </a:spcBef>
                        <a:tabLst>
                          <a:tab pos="550545" algn="l"/>
                        </a:tabLst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0.114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ts val="1280"/>
                        </a:lnSpc>
                        <a:spcBef>
                          <a:spcPts val="7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(0.641)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280"/>
                        </a:lnSpc>
                        <a:spcBef>
                          <a:spcPts val="75"/>
                        </a:spcBef>
                      </a:pPr>
                      <a:r>
                        <a:rPr sz="11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ts val="1280"/>
                        </a:lnSpc>
                        <a:spcBef>
                          <a:spcPts val="7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(0.649)</a:t>
                      </a:r>
                      <a:r>
                        <a:rPr sz="1100" spc="155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1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3970" algn="r">
                        <a:lnSpc>
                          <a:spcPts val="1280"/>
                        </a:lnSpc>
                        <a:spcBef>
                          <a:spcPts val="7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(0.027)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  <a:spcBef>
                          <a:spcPts val="75"/>
                        </a:spcBef>
                      </a:pPr>
                      <a:r>
                        <a:rPr sz="11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280"/>
                        </a:lnSpc>
                        <a:spcBef>
                          <a:spcPts val="75"/>
                        </a:spcBef>
                      </a:pPr>
                      <a:r>
                        <a:rPr sz="1100" spc="-20" dirty="0">
                          <a:latin typeface="Calibri"/>
                          <a:cs typeface="Calibri"/>
                        </a:rPr>
                        <a:t>0.004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280"/>
                        </a:lnSpc>
                        <a:spcBef>
                          <a:spcPts val="75"/>
                        </a:spcBef>
                      </a:pPr>
                      <a:r>
                        <a:rPr sz="11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20" dirty="0">
                          <a:latin typeface="Calibri"/>
                          <a:cs typeface="Calibri"/>
                        </a:rPr>
                        <a:t>0.69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75"/>
                        </a:spcBef>
                        <a:tabLst>
                          <a:tab pos="550545" algn="l"/>
                        </a:tabLst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0.257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20" dirty="0">
                          <a:latin typeface="Calibri"/>
                          <a:cs typeface="Calibri"/>
                        </a:rPr>
                        <a:t>0.109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75"/>
                        </a:spcBef>
                        <a:tabLst>
                          <a:tab pos="468630" algn="l"/>
                        </a:tabLst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0.677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1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39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(0.029)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25" dirty="0">
                          <a:solidFill>
                            <a:srgbClr val="006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5EECE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20" dirty="0">
                          <a:latin typeface="Calibri"/>
                          <a:cs typeface="Calibri"/>
                        </a:rPr>
                        <a:t>0.001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spc="-25" dirty="0">
                          <a:solidFill>
                            <a:srgbClr val="9C0006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FFC6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2053325" y="4219607"/>
            <a:ext cx="1913889" cy="580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61340">
              <a:lnSpc>
                <a:spcPct val="110200"/>
              </a:lnSpc>
              <a:spcBef>
                <a:spcPts val="95"/>
              </a:spcBef>
            </a:pPr>
            <a:r>
              <a:rPr sz="1100" b="1" dirty="0">
                <a:latin typeface="Calibri"/>
                <a:cs typeface="Calibri"/>
              </a:rPr>
              <a:t>Product</a:t>
            </a:r>
            <a:r>
              <a:rPr sz="1100" b="1" spc="95" dirty="0">
                <a:latin typeface="Calibri"/>
                <a:cs typeface="Calibri"/>
              </a:rPr>
              <a:t> </a:t>
            </a:r>
            <a:r>
              <a:rPr sz="1100" b="1" spc="-20" dirty="0">
                <a:latin typeface="Calibri"/>
                <a:cs typeface="Calibri"/>
              </a:rPr>
              <a:t>Name </a:t>
            </a:r>
            <a:r>
              <a:rPr sz="1100" dirty="0">
                <a:latin typeface="Calibri"/>
                <a:cs typeface="Calibri"/>
              </a:rPr>
              <a:t>EIGENMARKE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XXL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5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ST </a:t>
            </a:r>
            <a:r>
              <a:rPr sz="1100" dirty="0">
                <a:latin typeface="Calibri"/>
                <a:cs typeface="Calibri"/>
              </a:rPr>
              <a:t>HANSAPLAST</a:t>
            </a:r>
            <a:r>
              <a:rPr sz="1100" spc="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SENSITIVE</a:t>
            </a:r>
            <a:r>
              <a:rPr sz="1100" spc="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XXL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5</a:t>
            </a:r>
            <a:r>
              <a:rPr sz="1100" spc="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ST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79690" y="4219607"/>
            <a:ext cx="752475" cy="58039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12065" algn="r">
              <a:lnSpc>
                <a:spcPct val="100000"/>
              </a:lnSpc>
              <a:spcBef>
                <a:spcPts val="229"/>
              </a:spcBef>
            </a:pPr>
            <a:r>
              <a:rPr sz="1100" b="1" dirty="0">
                <a:latin typeface="Calibri"/>
                <a:cs typeface="Calibri"/>
              </a:rPr>
              <a:t>Adjusted</a:t>
            </a:r>
            <a:r>
              <a:rPr sz="1100" b="1" spc="90" dirty="0">
                <a:latin typeface="Calibri"/>
                <a:cs typeface="Calibri"/>
              </a:rPr>
              <a:t> </a:t>
            </a:r>
            <a:r>
              <a:rPr sz="1100" b="1" spc="-25" dirty="0">
                <a:latin typeface="Calibri"/>
                <a:cs typeface="Calibri"/>
              </a:rPr>
              <a:t>R2</a:t>
            </a:r>
            <a:endParaRPr sz="11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sz="1100" spc="-10" dirty="0">
                <a:latin typeface="Calibri"/>
                <a:cs typeface="Calibri"/>
              </a:rPr>
              <a:t>63.5%</a:t>
            </a:r>
            <a:endParaRPr sz="11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sz="1100" spc="-10" dirty="0">
                <a:latin typeface="Calibri"/>
                <a:cs typeface="Calibri"/>
              </a:rPr>
              <a:t>75.2%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25405" y="48009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4"/>
                </a:lnTo>
              </a:path>
            </a:pathLst>
          </a:custGeom>
          <a:ln w="3175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23787" y="48009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4"/>
                </a:lnTo>
              </a:path>
            </a:pathLst>
          </a:custGeom>
          <a:ln w="3175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5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Beiersdorf</a:t>
            </a:r>
            <a:r>
              <a:rPr spc="-25" dirty="0"/>
              <a:t> </a:t>
            </a:r>
            <a:r>
              <a:rPr dirty="0"/>
              <a:t>has</a:t>
            </a:r>
            <a:r>
              <a:rPr spc="-10" dirty="0"/>
              <a:t> </a:t>
            </a:r>
            <a:r>
              <a:rPr dirty="0"/>
              <a:t>less</a:t>
            </a:r>
            <a:r>
              <a:rPr spc="-10" dirty="0"/>
              <a:t> </a:t>
            </a:r>
            <a:r>
              <a:rPr dirty="0"/>
              <a:t>products</a:t>
            </a:r>
            <a:r>
              <a:rPr spc="5" dirty="0"/>
              <a:t> </a:t>
            </a:r>
            <a:r>
              <a:rPr dirty="0"/>
              <a:t>than</a:t>
            </a:r>
            <a:r>
              <a:rPr spc="-5" dirty="0"/>
              <a:t> </a:t>
            </a:r>
            <a:r>
              <a:rPr dirty="0"/>
              <a:t>Private</a:t>
            </a:r>
            <a:r>
              <a:rPr spc="10" dirty="0"/>
              <a:t> </a:t>
            </a:r>
            <a:r>
              <a:rPr spc="-10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89735" y="1914144"/>
            <a:ext cx="8693785" cy="3589654"/>
            <a:chOff x="1689735" y="1914144"/>
            <a:chExt cx="8693785" cy="3589654"/>
          </a:xfrm>
        </p:grpSpPr>
        <p:sp>
          <p:nvSpPr>
            <p:cNvPr id="4" name="object 4"/>
            <p:cNvSpPr/>
            <p:nvPr/>
          </p:nvSpPr>
          <p:spPr>
            <a:xfrm>
              <a:off x="2341626" y="5444490"/>
              <a:ext cx="869950" cy="54610"/>
            </a:xfrm>
            <a:custGeom>
              <a:avLst/>
              <a:gdLst/>
              <a:ahLst/>
              <a:cxnLst/>
              <a:rect l="l" t="t" r="r" b="b"/>
              <a:pathLst>
                <a:path w="869950" h="54610">
                  <a:moveTo>
                    <a:pt x="869441" y="0"/>
                  </a:moveTo>
                  <a:lnTo>
                    <a:pt x="0" y="0"/>
                  </a:lnTo>
                  <a:lnTo>
                    <a:pt x="0" y="54102"/>
                  </a:lnTo>
                  <a:lnTo>
                    <a:pt x="869441" y="54102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001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41626" y="5340858"/>
              <a:ext cx="869950" cy="104139"/>
            </a:xfrm>
            <a:custGeom>
              <a:avLst/>
              <a:gdLst/>
              <a:ahLst/>
              <a:cxnLst/>
              <a:rect l="l" t="t" r="r" b="b"/>
              <a:pathLst>
                <a:path w="869950" h="104139">
                  <a:moveTo>
                    <a:pt x="869441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869441" y="103631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41626" y="5124450"/>
              <a:ext cx="869950" cy="216535"/>
            </a:xfrm>
            <a:custGeom>
              <a:avLst/>
              <a:gdLst/>
              <a:ahLst/>
              <a:cxnLst/>
              <a:rect l="l" t="t" r="r" b="b"/>
              <a:pathLst>
                <a:path w="869950" h="216535">
                  <a:moveTo>
                    <a:pt x="869441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869441" y="216407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41626" y="5098542"/>
              <a:ext cx="869950" cy="26034"/>
            </a:xfrm>
            <a:custGeom>
              <a:avLst/>
              <a:gdLst/>
              <a:ahLst/>
              <a:cxnLst/>
              <a:rect l="l" t="t" r="r" b="b"/>
              <a:pathLst>
                <a:path w="869950" h="26035">
                  <a:moveTo>
                    <a:pt x="869441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869441" y="25907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41626" y="4378451"/>
              <a:ext cx="869950" cy="720090"/>
            </a:xfrm>
            <a:custGeom>
              <a:avLst/>
              <a:gdLst/>
              <a:ahLst/>
              <a:cxnLst/>
              <a:rect l="l" t="t" r="r" b="b"/>
              <a:pathLst>
                <a:path w="869950" h="720089">
                  <a:moveTo>
                    <a:pt x="869441" y="0"/>
                  </a:moveTo>
                  <a:lnTo>
                    <a:pt x="0" y="0"/>
                  </a:lnTo>
                  <a:lnTo>
                    <a:pt x="0" y="720089"/>
                  </a:lnTo>
                  <a:lnTo>
                    <a:pt x="869441" y="720089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41626" y="4352544"/>
              <a:ext cx="869950" cy="26034"/>
            </a:xfrm>
            <a:custGeom>
              <a:avLst/>
              <a:gdLst/>
              <a:ahLst/>
              <a:cxnLst/>
              <a:rect l="l" t="t" r="r" b="b"/>
              <a:pathLst>
                <a:path w="869950" h="26035">
                  <a:moveTo>
                    <a:pt x="869441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869441" y="25907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14850" y="5452109"/>
              <a:ext cx="869950" cy="46990"/>
            </a:xfrm>
            <a:custGeom>
              <a:avLst/>
              <a:gdLst/>
              <a:ahLst/>
              <a:cxnLst/>
              <a:rect l="l" t="t" r="r" b="b"/>
              <a:pathLst>
                <a:path w="869950" h="46989">
                  <a:moveTo>
                    <a:pt x="869441" y="0"/>
                  </a:moveTo>
                  <a:lnTo>
                    <a:pt x="0" y="0"/>
                  </a:lnTo>
                  <a:lnTo>
                    <a:pt x="0" y="46481"/>
                  </a:lnTo>
                  <a:lnTo>
                    <a:pt x="869441" y="46481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001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14850" y="5426202"/>
              <a:ext cx="869950" cy="26034"/>
            </a:xfrm>
            <a:custGeom>
              <a:avLst/>
              <a:gdLst/>
              <a:ahLst/>
              <a:cxnLst/>
              <a:rect l="l" t="t" r="r" b="b"/>
              <a:pathLst>
                <a:path w="869950" h="26035">
                  <a:moveTo>
                    <a:pt x="869441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869441" y="25908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14850" y="5346953"/>
              <a:ext cx="869950" cy="79375"/>
            </a:xfrm>
            <a:custGeom>
              <a:avLst/>
              <a:gdLst/>
              <a:ahLst/>
              <a:cxnLst/>
              <a:rect l="l" t="t" r="r" b="b"/>
              <a:pathLst>
                <a:path w="869950" h="79375">
                  <a:moveTo>
                    <a:pt x="869441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869441" y="79248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4850" y="4952238"/>
              <a:ext cx="869950" cy="394970"/>
            </a:xfrm>
            <a:custGeom>
              <a:avLst/>
              <a:gdLst/>
              <a:ahLst/>
              <a:cxnLst/>
              <a:rect l="l" t="t" r="r" b="b"/>
              <a:pathLst>
                <a:path w="869950" h="394970">
                  <a:moveTo>
                    <a:pt x="869441" y="0"/>
                  </a:moveTo>
                  <a:lnTo>
                    <a:pt x="0" y="0"/>
                  </a:lnTo>
                  <a:lnTo>
                    <a:pt x="0" y="394716"/>
                  </a:lnTo>
                  <a:lnTo>
                    <a:pt x="869441" y="394716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4850" y="4926329"/>
              <a:ext cx="869950" cy="26034"/>
            </a:xfrm>
            <a:custGeom>
              <a:avLst/>
              <a:gdLst/>
              <a:ahLst/>
              <a:cxnLst/>
              <a:rect l="l" t="t" r="r" b="b"/>
              <a:pathLst>
                <a:path w="869950" h="26035">
                  <a:moveTo>
                    <a:pt x="869441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869441" y="25908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A705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14850" y="4900422"/>
              <a:ext cx="869950" cy="26034"/>
            </a:xfrm>
            <a:custGeom>
              <a:avLst/>
              <a:gdLst/>
              <a:ahLst/>
              <a:cxnLst/>
              <a:rect l="l" t="t" r="r" b="b"/>
              <a:pathLst>
                <a:path w="869950" h="26035">
                  <a:moveTo>
                    <a:pt x="869441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869441" y="25907"/>
                  </a:lnTo>
                  <a:lnTo>
                    <a:pt x="86944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88836" y="5241797"/>
              <a:ext cx="869950" cy="257175"/>
            </a:xfrm>
            <a:custGeom>
              <a:avLst/>
              <a:gdLst/>
              <a:ahLst/>
              <a:cxnLst/>
              <a:rect l="l" t="t" r="r" b="b"/>
              <a:pathLst>
                <a:path w="869950" h="257175">
                  <a:moveTo>
                    <a:pt x="869442" y="0"/>
                  </a:moveTo>
                  <a:lnTo>
                    <a:pt x="0" y="0"/>
                  </a:lnTo>
                  <a:lnTo>
                    <a:pt x="0" y="256793"/>
                  </a:lnTo>
                  <a:lnTo>
                    <a:pt x="869442" y="256793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001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88836" y="4822698"/>
              <a:ext cx="869950" cy="419100"/>
            </a:xfrm>
            <a:custGeom>
              <a:avLst/>
              <a:gdLst/>
              <a:ahLst/>
              <a:cxnLst/>
              <a:rect l="l" t="t" r="r" b="b"/>
              <a:pathLst>
                <a:path w="869950" h="419100">
                  <a:moveTo>
                    <a:pt x="869442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869442" y="419100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88836" y="4164329"/>
              <a:ext cx="869950" cy="658495"/>
            </a:xfrm>
            <a:custGeom>
              <a:avLst/>
              <a:gdLst/>
              <a:ahLst/>
              <a:cxnLst/>
              <a:rect l="l" t="t" r="r" b="b"/>
              <a:pathLst>
                <a:path w="869950" h="658495">
                  <a:moveTo>
                    <a:pt x="869442" y="0"/>
                  </a:moveTo>
                  <a:lnTo>
                    <a:pt x="0" y="0"/>
                  </a:lnTo>
                  <a:lnTo>
                    <a:pt x="0" y="658368"/>
                  </a:lnTo>
                  <a:lnTo>
                    <a:pt x="869442" y="658368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88836" y="4137660"/>
              <a:ext cx="869950" cy="26670"/>
            </a:xfrm>
            <a:custGeom>
              <a:avLst/>
              <a:gdLst/>
              <a:ahLst/>
              <a:cxnLst/>
              <a:rect l="l" t="t" r="r" b="b"/>
              <a:pathLst>
                <a:path w="869950" h="26670">
                  <a:moveTo>
                    <a:pt x="869442" y="0"/>
                  </a:moveTo>
                  <a:lnTo>
                    <a:pt x="0" y="0"/>
                  </a:lnTo>
                  <a:lnTo>
                    <a:pt x="0" y="26669"/>
                  </a:lnTo>
                  <a:lnTo>
                    <a:pt x="869442" y="26669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88836" y="2595372"/>
              <a:ext cx="869950" cy="1542415"/>
            </a:xfrm>
            <a:custGeom>
              <a:avLst/>
              <a:gdLst/>
              <a:ahLst/>
              <a:cxnLst/>
              <a:rect l="l" t="t" r="r" b="b"/>
              <a:pathLst>
                <a:path w="869950" h="1542414">
                  <a:moveTo>
                    <a:pt x="869442" y="0"/>
                  </a:moveTo>
                  <a:lnTo>
                    <a:pt x="0" y="0"/>
                  </a:lnTo>
                  <a:lnTo>
                    <a:pt x="0" y="1542288"/>
                  </a:lnTo>
                  <a:lnTo>
                    <a:pt x="869442" y="1542288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88836" y="2569463"/>
              <a:ext cx="869950" cy="26034"/>
            </a:xfrm>
            <a:custGeom>
              <a:avLst/>
              <a:gdLst/>
              <a:ahLst/>
              <a:cxnLst/>
              <a:rect l="l" t="t" r="r" b="b"/>
              <a:pathLst>
                <a:path w="869950" h="26035">
                  <a:moveTo>
                    <a:pt x="869442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869442" y="25908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A705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88836" y="2485644"/>
              <a:ext cx="869950" cy="83820"/>
            </a:xfrm>
            <a:custGeom>
              <a:avLst/>
              <a:gdLst/>
              <a:ahLst/>
              <a:cxnLst/>
              <a:rect l="l" t="t" r="r" b="b"/>
              <a:pathLst>
                <a:path w="869950" h="83819">
                  <a:moveTo>
                    <a:pt x="869442" y="0"/>
                  </a:moveTo>
                  <a:lnTo>
                    <a:pt x="0" y="0"/>
                  </a:lnTo>
                  <a:lnTo>
                    <a:pt x="0" y="83820"/>
                  </a:lnTo>
                  <a:lnTo>
                    <a:pt x="869442" y="83820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62060" y="5172455"/>
              <a:ext cx="869950" cy="326390"/>
            </a:xfrm>
            <a:custGeom>
              <a:avLst/>
              <a:gdLst/>
              <a:ahLst/>
              <a:cxnLst/>
              <a:rect l="l" t="t" r="r" b="b"/>
              <a:pathLst>
                <a:path w="869950" h="326389">
                  <a:moveTo>
                    <a:pt x="869442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869442" y="326136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001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62060" y="4979670"/>
              <a:ext cx="869950" cy="193040"/>
            </a:xfrm>
            <a:custGeom>
              <a:avLst/>
              <a:gdLst/>
              <a:ahLst/>
              <a:cxnLst/>
              <a:rect l="l" t="t" r="r" b="b"/>
              <a:pathLst>
                <a:path w="869950" h="193039">
                  <a:moveTo>
                    <a:pt x="869442" y="0"/>
                  </a:moveTo>
                  <a:lnTo>
                    <a:pt x="0" y="0"/>
                  </a:lnTo>
                  <a:lnTo>
                    <a:pt x="0" y="192785"/>
                  </a:lnTo>
                  <a:lnTo>
                    <a:pt x="869442" y="192785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862060" y="4044695"/>
              <a:ext cx="869950" cy="935355"/>
            </a:xfrm>
            <a:custGeom>
              <a:avLst/>
              <a:gdLst/>
              <a:ahLst/>
              <a:cxnLst/>
              <a:rect l="l" t="t" r="r" b="b"/>
              <a:pathLst>
                <a:path w="869950" h="935354">
                  <a:moveTo>
                    <a:pt x="869442" y="0"/>
                  </a:moveTo>
                  <a:lnTo>
                    <a:pt x="0" y="0"/>
                  </a:lnTo>
                  <a:lnTo>
                    <a:pt x="0" y="934973"/>
                  </a:lnTo>
                  <a:lnTo>
                    <a:pt x="869442" y="934973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62060" y="3947922"/>
              <a:ext cx="869950" cy="97155"/>
            </a:xfrm>
            <a:custGeom>
              <a:avLst/>
              <a:gdLst/>
              <a:ahLst/>
              <a:cxnLst/>
              <a:rect l="l" t="t" r="r" b="b"/>
              <a:pathLst>
                <a:path w="869950" h="97154">
                  <a:moveTo>
                    <a:pt x="869442" y="0"/>
                  </a:moveTo>
                  <a:lnTo>
                    <a:pt x="0" y="0"/>
                  </a:lnTo>
                  <a:lnTo>
                    <a:pt x="0" y="96774"/>
                  </a:lnTo>
                  <a:lnTo>
                    <a:pt x="869442" y="96774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862060" y="2043684"/>
              <a:ext cx="869950" cy="1904364"/>
            </a:xfrm>
            <a:custGeom>
              <a:avLst/>
              <a:gdLst/>
              <a:ahLst/>
              <a:cxnLst/>
              <a:rect l="l" t="t" r="r" b="b"/>
              <a:pathLst>
                <a:path w="869950" h="1904364">
                  <a:moveTo>
                    <a:pt x="869442" y="0"/>
                  </a:moveTo>
                  <a:lnTo>
                    <a:pt x="0" y="0"/>
                  </a:lnTo>
                  <a:lnTo>
                    <a:pt x="0" y="1904238"/>
                  </a:lnTo>
                  <a:lnTo>
                    <a:pt x="869442" y="1904238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C3C3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62060" y="2008632"/>
              <a:ext cx="869950" cy="35560"/>
            </a:xfrm>
            <a:custGeom>
              <a:avLst/>
              <a:gdLst/>
              <a:ahLst/>
              <a:cxnLst/>
              <a:rect l="l" t="t" r="r" b="b"/>
              <a:pathLst>
                <a:path w="869950" h="35560">
                  <a:moveTo>
                    <a:pt x="869442" y="0"/>
                  </a:moveTo>
                  <a:lnTo>
                    <a:pt x="0" y="0"/>
                  </a:lnTo>
                  <a:lnTo>
                    <a:pt x="0" y="35051"/>
                  </a:lnTo>
                  <a:lnTo>
                    <a:pt x="869442" y="35051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A705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62060" y="1914144"/>
              <a:ext cx="869950" cy="94615"/>
            </a:xfrm>
            <a:custGeom>
              <a:avLst/>
              <a:gdLst/>
              <a:ahLst/>
              <a:cxnLst/>
              <a:rect l="l" t="t" r="r" b="b"/>
              <a:pathLst>
                <a:path w="869950" h="94614">
                  <a:moveTo>
                    <a:pt x="869442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869442" y="94487"/>
                  </a:lnTo>
                  <a:lnTo>
                    <a:pt x="86944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89735" y="5498972"/>
              <a:ext cx="8693785" cy="0"/>
            </a:xfrm>
            <a:custGeom>
              <a:avLst/>
              <a:gdLst/>
              <a:ahLst/>
              <a:cxnLst/>
              <a:rect l="l" t="t" r="r" b="b"/>
              <a:pathLst>
                <a:path w="8693785">
                  <a:moveTo>
                    <a:pt x="0" y="0"/>
                  </a:moveTo>
                  <a:lnTo>
                    <a:pt x="8693658" y="0"/>
                  </a:lnTo>
                </a:path>
              </a:pathLst>
            </a:custGeom>
            <a:ln w="9525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41215" y="2278963"/>
            <a:ext cx="231775" cy="3300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929292"/>
                </a:solidFill>
                <a:latin typeface="Segoe UI"/>
                <a:cs typeface="Segoe UI"/>
              </a:rPr>
              <a:t>120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000" spc="-25" dirty="0">
                <a:solidFill>
                  <a:srgbClr val="929292"/>
                </a:solidFill>
                <a:latin typeface="Segoe UI"/>
                <a:cs typeface="Segoe UI"/>
              </a:rPr>
              <a:t>100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165"/>
              </a:spcBef>
            </a:pPr>
            <a:r>
              <a:rPr sz="1000" spc="-25" dirty="0">
                <a:solidFill>
                  <a:srgbClr val="929292"/>
                </a:solidFill>
                <a:latin typeface="Segoe UI"/>
                <a:cs typeface="Segoe UI"/>
              </a:rPr>
              <a:t>80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</a:pPr>
            <a:r>
              <a:rPr sz="1000" spc="-25" dirty="0">
                <a:solidFill>
                  <a:srgbClr val="929292"/>
                </a:solidFill>
                <a:latin typeface="Segoe UI"/>
                <a:cs typeface="Segoe UI"/>
              </a:rPr>
              <a:t>60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165"/>
              </a:spcBef>
            </a:pPr>
            <a:r>
              <a:rPr sz="1000" spc="-25" dirty="0">
                <a:solidFill>
                  <a:srgbClr val="929292"/>
                </a:solidFill>
                <a:latin typeface="Segoe UI"/>
                <a:cs typeface="Segoe UI"/>
              </a:rPr>
              <a:t>40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</a:pPr>
            <a:r>
              <a:rPr sz="1000" spc="-25" dirty="0">
                <a:solidFill>
                  <a:srgbClr val="929292"/>
                </a:solidFill>
                <a:latin typeface="Segoe UI"/>
                <a:cs typeface="Segoe UI"/>
              </a:rPr>
              <a:t>20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1165"/>
              </a:spcBef>
            </a:pPr>
            <a:r>
              <a:rPr sz="1000" dirty="0">
                <a:solidFill>
                  <a:srgbClr val="929292"/>
                </a:solidFill>
                <a:latin typeface="Segoe UI"/>
                <a:cs typeface="Segoe UI"/>
              </a:rPr>
              <a:t>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41215" y="1758621"/>
            <a:ext cx="23177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929292"/>
                </a:solidFill>
                <a:latin typeface="Segoe UI"/>
                <a:cs typeface="Segoe UI"/>
              </a:rPr>
              <a:t>140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43536" y="5607872"/>
            <a:ext cx="1295400" cy="518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929292"/>
                </a:solidFill>
                <a:latin typeface="Segoe UI"/>
                <a:cs typeface="Segoe UI"/>
              </a:rPr>
              <a:t>BEIERSDORF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200" spc="-10" dirty="0">
                <a:solidFill>
                  <a:srgbClr val="929292"/>
                </a:solidFill>
                <a:latin typeface="Segoe UI"/>
                <a:cs typeface="Segoe UI"/>
              </a:rPr>
              <a:t>FINGERPFLASTER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24227" y="598627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91439" y="0"/>
                </a:moveTo>
                <a:lnTo>
                  <a:pt x="0" y="0"/>
                </a:lnTo>
                <a:lnTo>
                  <a:pt x="0" y="91439"/>
                </a:lnTo>
                <a:lnTo>
                  <a:pt x="91439" y="91439"/>
                </a:lnTo>
                <a:lnTo>
                  <a:pt x="91439" y="0"/>
                </a:lnTo>
                <a:close/>
              </a:path>
            </a:pathLst>
          </a:custGeom>
          <a:solidFill>
            <a:srgbClr val="001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02685" y="5986271"/>
            <a:ext cx="90805" cy="91440"/>
          </a:xfrm>
          <a:custGeom>
            <a:avLst/>
            <a:gdLst/>
            <a:ahLst/>
            <a:cxnLst/>
            <a:rect l="l" t="t" r="r" b="b"/>
            <a:pathLst>
              <a:path w="90804" h="91439">
                <a:moveTo>
                  <a:pt x="90677" y="0"/>
                </a:moveTo>
                <a:lnTo>
                  <a:pt x="0" y="0"/>
                </a:lnTo>
                <a:lnTo>
                  <a:pt x="0" y="91439"/>
                </a:lnTo>
                <a:lnTo>
                  <a:pt x="90677" y="91439"/>
                </a:lnTo>
                <a:lnTo>
                  <a:pt x="9067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321683" y="5917627"/>
            <a:ext cx="1097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929292"/>
                </a:solidFill>
                <a:latin typeface="Segoe UI"/>
                <a:cs typeface="Segoe UI"/>
              </a:rPr>
              <a:t>FIXIERPFLASTER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492752" y="5986271"/>
            <a:ext cx="90805" cy="91440"/>
          </a:xfrm>
          <a:custGeom>
            <a:avLst/>
            <a:gdLst/>
            <a:ahLst/>
            <a:cxnLst/>
            <a:rect l="l" t="t" r="r" b="b"/>
            <a:pathLst>
              <a:path w="90804" h="91439">
                <a:moveTo>
                  <a:pt x="90677" y="0"/>
                </a:moveTo>
                <a:lnTo>
                  <a:pt x="0" y="0"/>
                </a:lnTo>
                <a:lnTo>
                  <a:pt x="0" y="91439"/>
                </a:lnTo>
                <a:lnTo>
                  <a:pt x="90677" y="91439"/>
                </a:lnTo>
                <a:lnTo>
                  <a:pt x="90677" y="0"/>
                </a:lnTo>
                <a:close/>
              </a:path>
            </a:pathLst>
          </a:custGeom>
          <a:solidFill>
            <a:srgbClr val="00AA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483746" y="5607872"/>
            <a:ext cx="1024890" cy="518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929292"/>
                </a:solidFill>
                <a:latin typeface="Segoe UI"/>
                <a:cs typeface="Segoe UI"/>
              </a:rPr>
              <a:t>HARTMANN</a:t>
            </a:r>
            <a:endParaRPr sz="1200">
              <a:latin typeface="Segoe UI"/>
              <a:cs typeface="Segoe UI"/>
            </a:endParaRPr>
          </a:p>
          <a:p>
            <a:pPr marL="140335">
              <a:lnSpc>
                <a:spcPct val="100000"/>
              </a:lnSpc>
              <a:spcBef>
                <a:spcPts val="1000"/>
              </a:spcBef>
            </a:pPr>
            <a:r>
              <a:rPr sz="1200" spc="-10" dirty="0">
                <a:solidFill>
                  <a:srgbClr val="929292"/>
                </a:solidFill>
                <a:latin typeface="Segoe UI"/>
                <a:cs typeface="Segoe UI"/>
              </a:rPr>
              <a:t>METERWARE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80888" y="598627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91439" y="0"/>
                </a:moveTo>
                <a:lnTo>
                  <a:pt x="0" y="0"/>
                </a:lnTo>
                <a:lnTo>
                  <a:pt x="0" y="91439"/>
                </a:lnTo>
                <a:lnTo>
                  <a:pt x="91439" y="91439"/>
                </a:lnTo>
                <a:lnTo>
                  <a:pt x="9143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5066" y="5986271"/>
            <a:ext cx="90805" cy="91440"/>
          </a:xfrm>
          <a:custGeom>
            <a:avLst/>
            <a:gdLst/>
            <a:ahLst/>
            <a:cxnLst/>
            <a:rect l="l" t="t" r="r" b="b"/>
            <a:pathLst>
              <a:path w="90804" h="91439">
                <a:moveTo>
                  <a:pt x="90677" y="0"/>
                </a:moveTo>
                <a:lnTo>
                  <a:pt x="0" y="0"/>
                </a:lnTo>
                <a:lnTo>
                  <a:pt x="0" y="91439"/>
                </a:lnTo>
                <a:lnTo>
                  <a:pt x="90677" y="91439"/>
                </a:lnTo>
                <a:lnTo>
                  <a:pt x="90677" y="0"/>
                </a:lnTo>
                <a:close/>
              </a:path>
            </a:pathLst>
          </a:custGeom>
          <a:solidFill>
            <a:srgbClr val="C3C3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80959" y="598627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91440" y="0"/>
                </a:moveTo>
                <a:lnTo>
                  <a:pt x="0" y="0"/>
                </a:lnTo>
                <a:lnTo>
                  <a:pt x="0" y="91439"/>
                </a:lnTo>
                <a:lnTo>
                  <a:pt x="91440" y="91439"/>
                </a:lnTo>
                <a:lnTo>
                  <a:pt x="91440" y="0"/>
                </a:lnTo>
                <a:close/>
              </a:path>
            </a:pathLst>
          </a:custGeom>
          <a:solidFill>
            <a:srgbClr val="A70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425940" y="5986271"/>
            <a:ext cx="90805" cy="91440"/>
          </a:xfrm>
          <a:custGeom>
            <a:avLst/>
            <a:gdLst/>
            <a:ahLst/>
            <a:cxnLst/>
            <a:rect l="l" t="t" r="r" b="b"/>
            <a:pathLst>
              <a:path w="90804" h="91439">
                <a:moveTo>
                  <a:pt x="90677" y="0"/>
                </a:moveTo>
                <a:lnTo>
                  <a:pt x="0" y="0"/>
                </a:lnTo>
                <a:lnTo>
                  <a:pt x="0" y="91439"/>
                </a:lnTo>
                <a:lnTo>
                  <a:pt x="90677" y="91439"/>
                </a:lnTo>
                <a:lnTo>
                  <a:pt x="9067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700279" y="5607872"/>
            <a:ext cx="4343400" cy="518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9030">
              <a:lnSpc>
                <a:spcPct val="100000"/>
              </a:lnSpc>
              <a:spcBef>
                <a:spcPts val="100"/>
              </a:spcBef>
              <a:tabLst>
                <a:tab pos="3001010" algn="l"/>
              </a:tabLst>
            </a:pPr>
            <a:r>
              <a:rPr sz="1200" b="1" spc="-10" dirty="0">
                <a:solidFill>
                  <a:srgbClr val="929292"/>
                </a:solidFill>
                <a:latin typeface="Segoe UI"/>
                <a:cs typeface="Segoe UI"/>
              </a:rPr>
              <a:t>OTHERS</a:t>
            </a:r>
            <a:r>
              <a:rPr sz="1200" b="1" dirty="0">
                <a:solidFill>
                  <a:srgbClr val="929292"/>
                </a:solidFill>
                <a:latin typeface="Segoe UI"/>
                <a:cs typeface="Segoe UI"/>
              </a:rPr>
              <a:t>	PRIVATE</a:t>
            </a:r>
            <a:r>
              <a:rPr sz="1200" b="1" spc="-15" dirty="0">
                <a:solidFill>
                  <a:srgbClr val="929292"/>
                </a:solidFill>
                <a:latin typeface="Segoe UI"/>
                <a:cs typeface="Segoe UI"/>
              </a:rPr>
              <a:t> </a:t>
            </a:r>
            <a:r>
              <a:rPr sz="1200" b="1" spc="-10" dirty="0">
                <a:solidFill>
                  <a:srgbClr val="929292"/>
                </a:solidFill>
                <a:latin typeface="Segoe UI"/>
                <a:cs typeface="Segoe UI"/>
              </a:rPr>
              <a:t>LABELS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1436370" algn="l"/>
                <a:tab pos="2112645" algn="l"/>
                <a:tab pos="3856990" algn="l"/>
              </a:tabLst>
            </a:pPr>
            <a:r>
              <a:rPr sz="1200" spc="-10" dirty="0">
                <a:solidFill>
                  <a:srgbClr val="929292"/>
                </a:solidFill>
                <a:latin typeface="Segoe UI"/>
                <a:cs typeface="Segoe UI"/>
              </a:rPr>
              <a:t>SPRUEHPFLASTER</a:t>
            </a:r>
            <a:r>
              <a:rPr sz="1200" dirty="0">
                <a:solidFill>
                  <a:srgbClr val="929292"/>
                </a:solidFill>
                <a:latin typeface="Segoe UI"/>
                <a:cs typeface="Segoe UI"/>
              </a:rPr>
              <a:t>	</a:t>
            </a:r>
            <a:r>
              <a:rPr sz="1200" spc="-10" dirty="0">
                <a:solidFill>
                  <a:srgbClr val="929292"/>
                </a:solidFill>
                <a:latin typeface="Segoe UI"/>
                <a:cs typeface="Segoe UI"/>
              </a:rPr>
              <a:t>STRIPS</a:t>
            </a:r>
            <a:r>
              <a:rPr sz="1200" dirty="0">
                <a:solidFill>
                  <a:srgbClr val="929292"/>
                </a:solidFill>
                <a:latin typeface="Segoe UI"/>
                <a:cs typeface="Segoe UI"/>
              </a:rPr>
              <a:t>	</a:t>
            </a:r>
            <a:r>
              <a:rPr sz="1200" spc="-10" dirty="0">
                <a:solidFill>
                  <a:srgbClr val="929292"/>
                </a:solidFill>
                <a:latin typeface="Segoe UI"/>
                <a:cs typeface="Segoe UI"/>
              </a:rPr>
              <a:t>WUNDNAHTPFLASTER</a:t>
            </a:r>
            <a:r>
              <a:rPr sz="1200" dirty="0">
                <a:solidFill>
                  <a:srgbClr val="929292"/>
                </a:solidFill>
                <a:latin typeface="Segoe UI"/>
                <a:cs typeface="Segoe UI"/>
              </a:rPr>
              <a:t>	</a:t>
            </a:r>
            <a:r>
              <a:rPr sz="1200" spc="-10" dirty="0">
                <a:solidFill>
                  <a:srgbClr val="929292"/>
                </a:solidFill>
                <a:latin typeface="Segoe UI"/>
                <a:cs typeface="Segoe UI"/>
              </a:rPr>
              <a:t>XL/XXL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44" name="object 44"/>
          <p:cNvSpPr txBox="1"/>
          <p:nvPr/>
        </p:nvSpPr>
        <p:spPr>
          <a:xfrm>
            <a:off x="4094605" y="1566486"/>
            <a:ext cx="40030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Average</a:t>
            </a:r>
            <a:r>
              <a:rPr sz="1600" b="1" spc="-6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Weekly</a:t>
            </a:r>
            <a:r>
              <a:rPr sz="1600" b="1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Numbers</a:t>
            </a:r>
            <a:r>
              <a:rPr sz="1600" b="1" spc="-6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of</a:t>
            </a:r>
            <a:r>
              <a:rPr sz="1600" b="1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Product</a:t>
            </a:r>
            <a:r>
              <a:rPr sz="1600" b="1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25" dirty="0">
                <a:solidFill>
                  <a:srgbClr val="585858"/>
                </a:solidFill>
                <a:latin typeface="Segoe UI"/>
                <a:cs typeface="Segoe UI"/>
              </a:rPr>
              <a:t>SKU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252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BDF</a:t>
            </a:r>
            <a:r>
              <a:rPr spc="-20" dirty="0"/>
              <a:t> </a:t>
            </a:r>
            <a:r>
              <a:rPr dirty="0"/>
              <a:t>products</a:t>
            </a:r>
            <a:r>
              <a:rPr spc="-15" dirty="0"/>
              <a:t> </a:t>
            </a:r>
            <a:r>
              <a:rPr dirty="0"/>
              <a:t>have</a:t>
            </a:r>
            <a:r>
              <a:rPr spc="-35" dirty="0"/>
              <a:t> </a:t>
            </a:r>
            <a:r>
              <a:rPr dirty="0"/>
              <a:t>higher</a:t>
            </a:r>
            <a:r>
              <a:rPr spc="-35" dirty="0"/>
              <a:t> </a:t>
            </a:r>
            <a:r>
              <a:rPr dirty="0"/>
              <a:t>price</a:t>
            </a:r>
            <a:r>
              <a:rPr spc="-35" dirty="0"/>
              <a:t> </a:t>
            </a:r>
            <a:r>
              <a:rPr dirty="0"/>
              <a:t>points</a:t>
            </a:r>
            <a:r>
              <a:rPr spc="-20" dirty="0"/>
              <a:t> </a:t>
            </a:r>
            <a:r>
              <a:rPr dirty="0"/>
              <a:t>than</a:t>
            </a:r>
            <a:r>
              <a:rPr spc="-25" dirty="0"/>
              <a:t> </a:t>
            </a:r>
            <a:r>
              <a:rPr dirty="0"/>
              <a:t>Private</a:t>
            </a:r>
            <a:r>
              <a:rPr spc="-10" dirty="0"/>
              <a:t> Label products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905" y="2475738"/>
            <a:ext cx="5029476" cy="33342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1107" y="1936654"/>
            <a:ext cx="50653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Ln(Price)</a:t>
            </a:r>
            <a:r>
              <a:rPr sz="1600" b="1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6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Segoe UI"/>
                <a:cs typeface="Segoe UI"/>
              </a:rPr>
              <a:t>Ln(Volume)</a:t>
            </a:r>
            <a:r>
              <a:rPr sz="1600" b="1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plots</a:t>
            </a:r>
            <a:r>
              <a:rPr sz="1600" b="1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per</a:t>
            </a:r>
            <a:r>
              <a:rPr sz="16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product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per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585858"/>
                </a:solidFill>
                <a:latin typeface="Segoe UI"/>
                <a:cs typeface="Segoe UI"/>
              </a:rPr>
              <a:t>week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5548" y="2915158"/>
            <a:ext cx="5136900" cy="1873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42311" y="1936654"/>
            <a:ext cx="377380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Price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distribution</a:t>
            </a:r>
            <a:r>
              <a:rPr sz="1600" b="1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per</a:t>
            </a:r>
            <a:r>
              <a:rPr sz="1600" b="1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product</a:t>
            </a:r>
            <a:r>
              <a:rPr sz="1600" b="1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per</a:t>
            </a:r>
            <a:r>
              <a:rPr sz="1600" b="1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585858"/>
                </a:solidFill>
                <a:latin typeface="Segoe UI"/>
                <a:cs typeface="Segoe UI"/>
              </a:rPr>
              <a:t>week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7354202" y="5263127"/>
            <a:ext cx="4121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5" dirty="0">
                <a:solidFill>
                  <a:srgbClr val="585858"/>
                </a:solidFill>
                <a:latin typeface="Segoe UI"/>
                <a:cs typeface="Segoe UI"/>
              </a:rPr>
              <a:t>BDF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75043" y="5247145"/>
            <a:ext cx="140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Private</a:t>
            </a:r>
            <a:r>
              <a:rPr sz="1800" b="1" spc="-7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Segoe UI"/>
                <a:cs typeface="Segoe UI"/>
              </a:rPr>
              <a:t>Label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300" y="386969"/>
            <a:ext cx="1039177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BDF</a:t>
            </a:r>
            <a:r>
              <a:rPr spc="-20" dirty="0"/>
              <a:t> </a:t>
            </a:r>
            <a:r>
              <a:rPr dirty="0"/>
              <a:t>products</a:t>
            </a:r>
            <a:r>
              <a:rPr spc="-15" dirty="0"/>
              <a:t> </a:t>
            </a:r>
            <a:r>
              <a:rPr dirty="0"/>
              <a:t>have</a:t>
            </a:r>
            <a:r>
              <a:rPr spc="-30" dirty="0"/>
              <a:t> </a:t>
            </a:r>
            <a:r>
              <a:rPr dirty="0"/>
              <a:t>higher</a:t>
            </a:r>
            <a:r>
              <a:rPr spc="-35" dirty="0"/>
              <a:t> </a:t>
            </a:r>
            <a:r>
              <a:rPr dirty="0"/>
              <a:t>price</a:t>
            </a:r>
            <a:r>
              <a:rPr spc="-30" dirty="0"/>
              <a:t> </a:t>
            </a:r>
            <a:r>
              <a:rPr dirty="0"/>
              <a:t>points</a:t>
            </a:r>
            <a:r>
              <a:rPr spc="-2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TDP</a:t>
            </a:r>
            <a:r>
              <a:rPr spc="-25" dirty="0"/>
              <a:t> </a:t>
            </a:r>
            <a:r>
              <a:rPr spc="-10" dirty="0"/>
              <a:t>values </a:t>
            </a:r>
            <a:r>
              <a:rPr dirty="0"/>
              <a:t>than</a:t>
            </a:r>
            <a:r>
              <a:rPr spc="-25" dirty="0"/>
              <a:t> </a:t>
            </a:r>
            <a:r>
              <a:rPr dirty="0"/>
              <a:t>Private</a:t>
            </a:r>
            <a:r>
              <a:rPr spc="-5" dirty="0"/>
              <a:t> </a:t>
            </a:r>
            <a:r>
              <a:rPr dirty="0"/>
              <a:t>Label</a:t>
            </a:r>
            <a:r>
              <a:rPr spc="-20" dirty="0"/>
              <a:t> </a:t>
            </a:r>
            <a:r>
              <a:rPr spc="-10" dirty="0"/>
              <a:t>products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1756" y="2630423"/>
            <a:ext cx="11294110" cy="3258820"/>
            <a:chOff x="491756" y="2630423"/>
            <a:chExt cx="11294110" cy="3258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756" y="2688335"/>
              <a:ext cx="5639071" cy="3200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630423"/>
              <a:ext cx="5689853" cy="22219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62117" y="1934629"/>
            <a:ext cx="46139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TDP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16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Segoe UI"/>
                <a:cs typeface="Segoe UI"/>
              </a:rPr>
              <a:t>Ln(Volume)</a:t>
            </a:r>
            <a:r>
              <a:rPr sz="16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plots</a:t>
            </a:r>
            <a:r>
              <a:rPr sz="16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per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product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per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585858"/>
                </a:solidFill>
                <a:latin typeface="Segoe UI"/>
                <a:cs typeface="Segoe UI"/>
              </a:rPr>
              <a:t>week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6881209" y="1936663"/>
            <a:ext cx="36963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TDP</a:t>
            </a:r>
            <a:r>
              <a:rPr sz="1600" b="1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distribution</a:t>
            </a:r>
            <a:r>
              <a:rPr sz="1600" b="1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per</a:t>
            </a:r>
            <a:r>
              <a:rPr sz="1600" b="1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product</a:t>
            </a:r>
            <a:r>
              <a:rPr sz="1600" b="1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Segoe UI"/>
                <a:cs typeface="Segoe UI"/>
              </a:rPr>
              <a:t>per</a:t>
            </a:r>
            <a:r>
              <a:rPr sz="1600" b="1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600" b="1" spc="-20" dirty="0">
                <a:solidFill>
                  <a:srgbClr val="585858"/>
                </a:solidFill>
                <a:latin typeface="Segoe UI"/>
                <a:cs typeface="Segoe UI"/>
              </a:rPr>
              <a:t>week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54239" y="5263136"/>
            <a:ext cx="4121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5" dirty="0">
                <a:solidFill>
                  <a:srgbClr val="585858"/>
                </a:solidFill>
                <a:latin typeface="Segoe UI"/>
                <a:cs typeface="Segoe UI"/>
              </a:rPr>
              <a:t>BDF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03056" y="5249392"/>
            <a:ext cx="140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Segoe UI"/>
                <a:cs typeface="Segoe UI"/>
              </a:rPr>
              <a:t>Private</a:t>
            </a:r>
            <a:r>
              <a:rPr sz="1800" b="1" spc="-7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Segoe UI"/>
                <a:cs typeface="Segoe UI"/>
              </a:rPr>
              <a:t>Label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AE1738-2BA1-48AA-1A5E-7DB9588A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9633E-9021-BFDA-D9B8-74AE72597A04}"/>
              </a:ext>
            </a:extLst>
          </p:cNvPr>
          <p:cNvSpPr txBox="1"/>
          <p:nvPr/>
        </p:nvSpPr>
        <p:spPr>
          <a:xfrm>
            <a:off x="4874827" y="6096000"/>
            <a:ext cx="3733800" cy="15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2F433A6-5B2B-1D87-804A-3E9535889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27" y="940327"/>
            <a:ext cx="246425828" cy="533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</a:rPr>
              <a:t>Objective 1: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</a:rPr>
              <a:t>1.1 Exploration &amp; Visualization of the UCI AQ Dataset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</a:rPr>
              <a:t>1.2 Univariate Regression Model for Relative Humidity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</a:rPr>
              <a:t>Main Question here: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</a:rPr>
              <a:t>How does relative humidity changes relative to the air pollutants concentration?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Does the regressor estimator model bag perform better when we have a larger dataset, more complex features,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i.e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big data (a.k.a. is the model scalable)?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Do simpler regression modules perform well/ robust for small amount of data (why, i.e. variance/bias)? Does it generalizes &amp; scale generally well into the big-data domain?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</a:rPr>
              <a:t>9357 Records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</a:rPr>
              <a:t>1 Datetime (1 Year Data)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Features: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Gaskonzentration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der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Luft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Target Variable: Relative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Feuchtigkeit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Linear Regression (Naïve Model)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Bag: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Regression Estimators/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LightGBM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Performance Modelling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RMSLE (root mean squared logarithmic error)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Language: Python3 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</a:rPr>
              <a:t>Objective 2: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</a:rPr>
              <a:t>Multivariate Regression ANN &amp; DNN Model for Air Quality with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</a:rPr>
              <a:t>Tensorflow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</a:rPr>
              <a:t>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</a:rPr>
              <a:t>Keras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</a:rPr>
              <a:t>Main Question here: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Does the DNN performs better when we have a larger dataset, more complex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feautres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i.e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venir Next" panose="020B05030202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big data. Whereas simpler regression modules perform well for small amount of data but it generally does not generalize well into the big-data era.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</a:rPr>
              <a:t>9357 Records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</a:rPr>
              <a:t>1 Datetime (1 Year Data)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 Features: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Gaskonzentration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der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Luft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Target Variable: Ground Truth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Gaskonzentrations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Messung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(CO, Non-Methane Hydrocarbons, Benzene, NOx, NO2)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Linear Regression (Naïve Model)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Multivariate Regression Model (Polynomial) and DNN 3-layers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 function (gradient decent)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Language: Python3 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Next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81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8604" y="6217752"/>
            <a:ext cx="131572" cy="2266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1182" y="6217752"/>
            <a:ext cx="131572" cy="22663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474768" y="6134663"/>
            <a:ext cx="108585" cy="309880"/>
          </a:xfrm>
          <a:custGeom>
            <a:avLst/>
            <a:gdLst/>
            <a:ahLst/>
            <a:cxnLst/>
            <a:rect l="l" t="t" r="r" b="b"/>
            <a:pathLst>
              <a:path w="108585" h="309879">
                <a:moveTo>
                  <a:pt x="28471" y="309722"/>
                </a:moveTo>
                <a:lnTo>
                  <a:pt x="232" y="309722"/>
                </a:lnTo>
                <a:lnTo>
                  <a:pt x="58" y="172678"/>
                </a:lnTo>
                <a:lnTo>
                  <a:pt x="0" y="101613"/>
                </a:lnTo>
                <a:lnTo>
                  <a:pt x="58" y="73681"/>
                </a:lnTo>
                <a:lnTo>
                  <a:pt x="12145" y="25316"/>
                </a:lnTo>
                <a:lnTo>
                  <a:pt x="54653" y="1356"/>
                </a:lnTo>
                <a:lnTo>
                  <a:pt x="83396" y="0"/>
                </a:lnTo>
                <a:lnTo>
                  <a:pt x="108221" y="0"/>
                </a:lnTo>
                <a:lnTo>
                  <a:pt x="108221" y="50535"/>
                </a:lnTo>
                <a:lnTo>
                  <a:pt x="93636" y="50535"/>
                </a:lnTo>
                <a:lnTo>
                  <a:pt x="86441" y="50777"/>
                </a:lnTo>
                <a:lnTo>
                  <a:pt x="79594" y="52007"/>
                </a:lnTo>
                <a:lnTo>
                  <a:pt x="73563" y="54982"/>
                </a:lnTo>
                <a:lnTo>
                  <a:pt x="68811" y="60456"/>
                </a:lnTo>
                <a:lnTo>
                  <a:pt x="65398" y="65726"/>
                </a:lnTo>
                <a:lnTo>
                  <a:pt x="65708" y="68827"/>
                </a:lnTo>
                <a:lnTo>
                  <a:pt x="65708" y="86189"/>
                </a:lnTo>
                <a:lnTo>
                  <a:pt x="107910" y="86189"/>
                </a:lnTo>
                <a:lnTo>
                  <a:pt x="107910" y="137654"/>
                </a:lnTo>
                <a:lnTo>
                  <a:pt x="65398" y="137654"/>
                </a:lnTo>
                <a:lnTo>
                  <a:pt x="65398" y="267557"/>
                </a:lnTo>
                <a:lnTo>
                  <a:pt x="63773" y="291934"/>
                </a:lnTo>
                <a:lnTo>
                  <a:pt x="59385" y="304451"/>
                </a:lnTo>
                <a:lnTo>
                  <a:pt x="48772" y="309063"/>
                </a:lnTo>
                <a:lnTo>
                  <a:pt x="28471" y="309722"/>
                </a:lnTo>
                <a:close/>
              </a:path>
            </a:pathLst>
          </a:custGeom>
          <a:solidFill>
            <a:srgbClr val="001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1999" y="6134586"/>
            <a:ext cx="249554" cy="309880"/>
          </a:xfrm>
          <a:custGeom>
            <a:avLst/>
            <a:gdLst/>
            <a:ahLst/>
            <a:cxnLst/>
            <a:rect l="l" t="t" r="r" b="b"/>
            <a:pathLst>
              <a:path w="249554" h="309879">
                <a:moveTo>
                  <a:pt x="97127" y="309799"/>
                </a:moveTo>
                <a:lnTo>
                  <a:pt x="44684" y="309799"/>
                </a:lnTo>
                <a:lnTo>
                  <a:pt x="19636" y="302823"/>
                </a:lnTo>
                <a:lnTo>
                  <a:pt x="6283" y="287477"/>
                </a:lnTo>
                <a:lnTo>
                  <a:pt x="960" y="272130"/>
                </a:lnTo>
                <a:lnTo>
                  <a:pt x="0" y="265154"/>
                </a:lnTo>
                <a:lnTo>
                  <a:pt x="0" y="77"/>
                </a:lnTo>
                <a:lnTo>
                  <a:pt x="128740" y="0"/>
                </a:lnTo>
                <a:lnTo>
                  <a:pt x="141216" y="339"/>
                </a:lnTo>
                <a:lnTo>
                  <a:pt x="183471" y="6510"/>
                </a:lnTo>
                <a:lnTo>
                  <a:pt x="223114" y="30770"/>
                </a:lnTo>
                <a:lnTo>
                  <a:pt x="238389" y="58765"/>
                </a:lnTo>
                <a:lnTo>
                  <a:pt x="127528" y="58765"/>
                </a:lnTo>
                <a:lnTo>
                  <a:pt x="113884" y="58983"/>
                </a:lnTo>
                <a:lnTo>
                  <a:pt x="69199" y="58983"/>
                </a:lnTo>
                <a:lnTo>
                  <a:pt x="69199" y="120680"/>
                </a:lnTo>
                <a:lnTo>
                  <a:pt x="106747" y="120680"/>
                </a:lnTo>
                <a:lnTo>
                  <a:pt x="228027" y="120747"/>
                </a:lnTo>
                <a:lnTo>
                  <a:pt x="196737" y="143932"/>
                </a:lnTo>
                <a:lnTo>
                  <a:pt x="207288" y="148272"/>
                </a:lnTo>
                <a:lnTo>
                  <a:pt x="213804" y="152613"/>
                </a:lnTo>
                <a:lnTo>
                  <a:pt x="217528" y="155403"/>
                </a:lnTo>
                <a:lnTo>
                  <a:pt x="227628" y="163823"/>
                </a:lnTo>
                <a:lnTo>
                  <a:pt x="236940" y="175555"/>
                </a:lnTo>
                <a:lnTo>
                  <a:pt x="69199" y="175555"/>
                </a:lnTo>
                <a:lnTo>
                  <a:pt x="69199" y="241902"/>
                </a:lnTo>
                <a:lnTo>
                  <a:pt x="69820" y="251513"/>
                </a:lnTo>
                <a:lnTo>
                  <a:pt x="108609" y="251513"/>
                </a:lnTo>
                <a:lnTo>
                  <a:pt x="243770" y="251644"/>
                </a:lnTo>
                <a:lnTo>
                  <a:pt x="209251" y="294365"/>
                </a:lnTo>
                <a:lnTo>
                  <a:pt x="156392" y="309538"/>
                </a:lnTo>
                <a:lnTo>
                  <a:pt x="148319" y="309668"/>
                </a:lnTo>
                <a:lnTo>
                  <a:pt x="107707" y="309668"/>
                </a:lnTo>
                <a:lnTo>
                  <a:pt x="97127" y="309799"/>
                </a:lnTo>
                <a:close/>
              </a:path>
              <a:path w="249554" h="309879">
                <a:moveTo>
                  <a:pt x="228027" y="120747"/>
                </a:moveTo>
                <a:lnTo>
                  <a:pt x="123184" y="120747"/>
                </a:lnTo>
                <a:lnTo>
                  <a:pt x="136769" y="120525"/>
                </a:lnTo>
                <a:lnTo>
                  <a:pt x="147679" y="119372"/>
                </a:lnTo>
                <a:lnTo>
                  <a:pt x="172843" y="88746"/>
                </a:lnTo>
                <a:lnTo>
                  <a:pt x="170860" y="77643"/>
                </a:lnTo>
                <a:lnTo>
                  <a:pt x="127528" y="58765"/>
                </a:lnTo>
                <a:lnTo>
                  <a:pt x="238389" y="58765"/>
                </a:lnTo>
                <a:lnTo>
                  <a:pt x="240045" y="64995"/>
                </a:lnTo>
                <a:lnTo>
                  <a:pt x="241112" y="78515"/>
                </a:lnTo>
                <a:lnTo>
                  <a:pt x="240346" y="89928"/>
                </a:lnTo>
                <a:lnTo>
                  <a:pt x="236612" y="104945"/>
                </a:lnTo>
                <a:lnTo>
                  <a:pt x="228027" y="120747"/>
                </a:lnTo>
                <a:close/>
              </a:path>
              <a:path w="249554" h="309879">
                <a:moveTo>
                  <a:pt x="243770" y="251644"/>
                </a:moveTo>
                <a:lnTo>
                  <a:pt x="128987" y="251644"/>
                </a:lnTo>
                <a:lnTo>
                  <a:pt x="135606" y="251513"/>
                </a:lnTo>
                <a:lnTo>
                  <a:pt x="145977" y="250593"/>
                </a:lnTo>
                <a:lnTo>
                  <a:pt x="177653" y="223145"/>
                </a:lnTo>
                <a:lnTo>
                  <a:pt x="178739" y="212759"/>
                </a:lnTo>
                <a:lnTo>
                  <a:pt x="175466" y="196730"/>
                </a:lnTo>
                <a:lnTo>
                  <a:pt x="136226" y="175904"/>
                </a:lnTo>
                <a:lnTo>
                  <a:pt x="114194" y="175555"/>
                </a:lnTo>
                <a:lnTo>
                  <a:pt x="236940" y="175555"/>
                </a:lnTo>
                <a:lnTo>
                  <a:pt x="238047" y="176950"/>
                </a:lnTo>
                <a:lnTo>
                  <a:pt x="246198" y="195426"/>
                </a:lnTo>
                <a:lnTo>
                  <a:pt x="249490" y="219890"/>
                </a:lnTo>
                <a:lnTo>
                  <a:pt x="249078" y="228881"/>
                </a:lnTo>
                <a:lnTo>
                  <a:pt x="247124" y="241127"/>
                </a:lnTo>
                <a:lnTo>
                  <a:pt x="243770" y="251644"/>
                </a:lnTo>
                <a:close/>
              </a:path>
              <a:path w="249554" h="309879">
                <a:moveTo>
                  <a:pt x="140260" y="309799"/>
                </a:moveTo>
                <a:lnTo>
                  <a:pt x="107707" y="309668"/>
                </a:lnTo>
                <a:lnTo>
                  <a:pt x="148319" y="309668"/>
                </a:lnTo>
                <a:lnTo>
                  <a:pt x="140260" y="309799"/>
                </a:lnTo>
                <a:close/>
              </a:path>
            </a:pathLst>
          </a:custGeom>
          <a:solidFill>
            <a:srgbClr val="001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2392" y="6219612"/>
            <a:ext cx="64769" cy="224790"/>
          </a:xfrm>
          <a:custGeom>
            <a:avLst/>
            <a:gdLst/>
            <a:ahLst/>
            <a:cxnLst/>
            <a:rect l="l" t="t" r="r" b="b"/>
            <a:pathLst>
              <a:path w="64769" h="224789">
                <a:moveTo>
                  <a:pt x="64544" y="224773"/>
                </a:moveTo>
                <a:lnTo>
                  <a:pt x="0" y="224773"/>
                </a:lnTo>
                <a:lnTo>
                  <a:pt x="0" y="0"/>
                </a:lnTo>
                <a:lnTo>
                  <a:pt x="64544" y="0"/>
                </a:lnTo>
                <a:lnTo>
                  <a:pt x="64544" y="224773"/>
                </a:lnTo>
                <a:close/>
              </a:path>
            </a:pathLst>
          </a:custGeom>
          <a:solidFill>
            <a:srgbClr val="001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6349" y="6134662"/>
            <a:ext cx="224790" cy="317500"/>
          </a:xfrm>
          <a:custGeom>
            <a:avLst/>
            <a:gdLst/>
            <a:ahLst/>
            <a:cxnLst/>
            <a:rect l="l" t="t" r="r" b="b"/>
            <a:pathLst>
              <a:path w="224789" h="317500">
                <a:moveTo>
                  <a:pt x="224665" y="103860"/>
                </a:moveTo>
                <a:lnTo>
                  <a:pt x="158569" y="103860"/>
                </a:lnTo>
                <a:lnTo>
                  <a:pt x="158569" y="40304"/>
                </a:lnTo>
                <a:lnTo>
                  <a:pt x="158865" y="17003"/>
                </a:lnTo>
                <a:lnTo>
                  <a:pt x="163262" y="5038"/>
                </a:lnTo>
                <a:lnTo>
                  <a:pt x="175631" y="629"/>
                </a:lnTo>
                <a:lnTo>
                  <a:pt x="199840" y="0"/>
                </a:lnTo>
                <a:lnTo>
                  <a:pt x="224665" y="0"/>
                </a:lnTo>
                <a:lnTo>
                  <a:pt x="224665" y="103860"/>
                </a:lnTo>
                <a:close/>
              </a:path>
              <a:path w="224789" h="317500">
                <a:moveTo>
                  <a:pt x="99299" y="317162"/>
                </a:moveTo>
                <a:lnTo>
                  <a:pt x="57407" y="308482"/>
                </a:lnTo>
                <a:lnTo>
                  <a:pt x="19045" y="273952"/>
                </a:lnTo>
                <a:lnTo>
                  <a:pt x="0" y="199660"/>
                </a:lnTo>
                <a:lnTo>
                  <a:pt x="169" y="191372"/>
                </a:lnTo>
                <a:lnTo>
                  <a:pt x="8068" y="149125"/>
                </a:lnTo>
                <a:lnTo>
                  <a:pt x="42590" y="97970"/>
                </a:lnTo>
                <a:lnTo>
                  <a:pt x="100851" y="78438"/>
                </a:lnTo>
                <a:lnTo>
                  <a:pt x="117850" y="79988"/>
                </a:lnTo>
                <a:lnTo>
                  <a:pt x="154535" y="98280"/>
                </a:lnTo>
                <a:lnTo>
                  <a:pt x="156707" y="101690"/>
                </a:lnTo>
                <a:lnTo>
                  <a:pt x="158569" y="103860"/>
                </a:lnTo>
                <a:lnTo>
                  <a:pt x="224665" y="103860"/>
                </a:lnTo>
                <a:lnTo>
                  <a:pt x="224665" y="131453"/>
                </a:lnTo>
                <a:lnTo>
                  <a:pt x="113884" y="131453"/>
                </a:lnTo>
                <a:lnTo>
                  <a:pt x="96143" y="135237"/>
                </a:lnTo>
                <a:lnTo>
                  <a:pt x="80409" y="146606"/>
                </a:lnTo>
                <a:lnTo>
                  <a:pt x="69155" y="166986"/>
                </a:lnTo>
                <a:lnTo>
                  <a:pt x="64855" y="197800"/>
                </a:lnTo>
                <a:lnTo>
                  <a:pt x="66251" y="216862"/>
                </a:lnTo>
                <a:lnTo>
                  <a:pt x="88385" y="257360"/>
                </a:lnTo>
                <a:lnTo>
                  <a:pt x="112953" y="265077"/>
                </a:lnTo>
                <a:lnTo>
                  <a:pt x="224665" y="265077"/>
                </a:lnTo>
                <a:lnTo>
                  <a:pt x="224665" y="283369"/>
                </a:lnTo>
                <a:lnTo>
                  <a:pt x="161982" y="283369"/>
                </a:lnTo>
                <a:lnTo>
                  <a:pt x="156397" y="293600"/>
                </a:lnTo>
                <a:lnTo>
                  <a:pt x="152052" y="298251"/>
                </a:lnTo>
                <a:lnTo>
                  <a:pt x="148018" y="301971"/>
                </a:lnTo>
                <a:lnTo>
                  <a:pt x="133729" y="310754"/>
                </a:lnTo>
                <a:lnTo>
                  <a:pt x="119120" y="315263"/>
                </a:lnTo>
                <a:lnTo>
                  <a:pt x="106781" y="316925"/>
                </a:lnTo>
                <a:lnTo>
                  <a:pt x="99299" y="317162"/>
                </a:lnTo>
                <a:close/>
              </a:path>
              <a:path w="224789" h="317500">
                <a:moveTo>
                  <a:pt x="224665" y="265077"/>
                </a:moveTo>
                <a:lnTo>
                  <a:pt x="112953" y="265077"/>
                </a:lnTo>
                <a:lnTo>
                  <a:pt x="121681" y="264253"/>
                </a:lnTo>
                <a:lnTo>
                  <a:pt x="128779" y="262209"/>
                </a:lnTo>
                <a:lnTo>
                  <a:pt x="158816" y="218127"/>
                </a:lnTo>
                <a:lnTo>
                  <a:pt x="160314" y="187375"/>
                </a:lnTo>
                <a:lnTo>
                  <a:pt x="158569" y="173075"/>
                </a:lnTo>
                <a:lnTo>
                  <a:pt x="137710" y="138385"/>
                </a:lnTo>
                <a:lnTo>
                  <a:pt x="113884" y="131453"/>
                </a:lnTo>
                <a:lnTo>
                  <a:pt x="224665" y="131453"/>
                </a:lnTo>
                <a:lnTo>
                  <a:pt x="224665" y="265077"/>
                </a:lnTo>
                <a:close/>
              </a:path>
              <a:path w="224789" h="317500">
                <a:moveTo>
                  <a:pt x="224665" y="309722"/>
                </a:moveTo>
                <a:lnTo>
                  <a:pt x="160741" y="309722"/>
                </a:lnTo>
                <a:lnTo>
                  <a:pt x="160850" y="301971"/>
                </a:lnTo>
                <a:lnTo>
                  <a:pt x="160960" y="298251"/>
                </a:lnTo>
                <a:lnTo>
                  <a:pt x="161265" y="291367"/>
                </a:lnTo>
                <a:lnTo>
                  <a:pt x="161982" y="283369"/>
                </a:lnTo>
                <a:lnTo>
                  <a:pt x="224665" y="283369"/>
                </a:lnTo>
                <a:lnTo>
                  <a:pt x="224665" y="309722"/>
                </a:lnTo>
                <a:close/>
              </a:path>
            </a:pathLst>
          </a:custGeom>
          <a:solidFill>
            <a:srgbClr val="001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729" y="6212790"/>
            <a:ext cx="225596" cy="2399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8899" y="6212790"/>
            <a:ext cx="225596" cy="2399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8580" y="6213100"/>
            <a:ext cx="205736" cy="238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52046" y="6213100"/>
            <a:ext cx="237698" cy="238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7116" y="6120090"/>
            <a:ext cx="75095" cy="70997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0" y="2886443"/>
            <a:ext cx="12192000" cy="2649220"/>
          </a:xfrm>
          <a:custGeom>
            <a:avLst/>
            <a:gdLst/>
            <a:ahLst/>
            <a:cxnLst/>
            <a:rect l="l" t="t" r="r" b="b"/>
            <a:pathLst>
              <a:path w="12192000" h="2649220">
                <a:moveTo>
                  <a:pt x="12192000" y="0"/>
                </a:moveTo>
                <a:lnTo>
                  <a:pt x="0" y="0"/>
                </a:lnTo>
                <a:lnTo>
                  <a:pt x="0" y="2648724"/>
                </a:lnTo>
                <a:lnTo>
                  <a:pt x="12192000" y="2648724"/>
                </a:lnTo>
                <a:lnTo>
                  <a:pt x="12192000" y="0"/>
                </a:lnTo>
                <a:close/>
              </a:path>
            </a:pathLst>
          </a:custGeom>
          <a:solidFill>
            <a:srgbClr val="8484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53068" y="1314604"/>
            <a:ext cx="10191132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600" dirty="0"/>
              <a:t>UCI AIR QUALITY</a:t>
            </a:r>
            <a:r>
              <a:rPr sz="4600" spc="75" dirty="0"/>
              <a:t> </a:t>
            </a:r>
            <a:r>
              <a:rPr lang="en-US" sz="4600" dirty="0"/>
              <a:t>UNIVARIATE AND MULTIVARIATE STUDY</a:t>
            </a:r>
            <a:endParaRPr sz="4600" dirty="0"/>
          </a:p>
        </p:txBody>
      </p:sp>
      <p:sp>
        <p:nvSpPr>
          <p:cNvPr id="15" name="object 15"/>
          <p:cNvSpPr txBox="1"/>
          <p:nvPr/>
        </p:nvSpPr>
        <p:spPr>
          <a:xfrm>
            <a:off x="553068" y="3257661"/>
            <a:ext cx="9057640" cy="181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AU" sz="3600" b="0" dirty="0">
                <a:solidFill>
                  <a:srgbClr val="FFFFFF"/>
                </a:solidFill>
                <a:latin typeface="Segoe UI Semilight"/>
                <a:cs typeface="Segoe UI Semilight"/>
              </a:rPr>
              <a:t>Ironhack DAFT AUG22 </a:t>
            </a:r>
            <a:r>
              <a:rPr sz="3600" b="0" dirty="0">
                <a:solidFill>
                  <a:srgbClr val="FFFFFF"/>
                </a:solidFill>
                <a:latin typeface="Segoe UI Semilight"/>
                <a:cs typeface="Segoe UI Semilight"/>
              </a:rPr>
              <a:t>“Data</a:t>
            </a:r>
            <a:r>
              <a:rPr sz="3600" b="0" spc="10" dirty="0">
                <a:solidFill>
                  <a:srgbClr val="FFFFFF"/>
                </a:solidFill>
                <a:latin typeface="Segoe UI Semilight"/>
                <a:cs typeface="Segoe UI Semilight"/>
              </a:rPr>
              <a:t> </a:t>
            </a:r>
            <a:r>
              <a:rPr sz="3600" b="0" spc="-10" dirty="0">
                <a:solidFill>
                  <a:srgbClr val="FFFFFF"/>
                </a:solidFill>
                <a:latin typeface="Segoe UI Semilight"/>
                <a:cs typeface="Segoe UI Semilight"/>
              </a:rPr>
              <a:t>Analytics” </a:t>
            </a:r>
            <a:r>
              <a:rPr lang="en-US" sz="3600" b="0" dirty="0">
                <a:solidFill>
                  <a:srgbClr val="FFFFFF"/>
                </a:solidFill>
                <a:latin typeface="Segoe UI Semilight"/>
                <a:cs typeface="Segoe UI Semilight"/>
              </a:rPr>
              <a:t>Midterm</a:t>
            </a:r>
            <a:r>
              <a:rPr sz="3600" b="0" spc="-50" dirty="0">
                <a:solidFill>
                  <a:srgbClr val="FFFFFF"/>
                </a:solidFill>
                <a:latin typeface="Segoe UI Semilight"/>
                <a:cs typeface="Segoe UI Semilight"/>
              </a:rPr>
              <a:t> </a:t>
            </a:r>
            <a:r>
              <a:rPr sz="3600" b="0" dirty="0">
                <a:solidFill>
                  <a:srgbClr val="FFFFFF"/>
                </a:solidFill>
                <a:latin typeface="Segoe UI Semilight"/>
                <a:cs typeface="Segoe UI Semilight"/>
              </a:rPr>
              <a:t>Project</a:t>
            </a:r>
            <a:r>
              <a:rPr sz="3600" b="0" spc="-45" dirty="0">
                <a:solidFill>
                  <a:srgbClr val="FFFFFF"/>
                </a:solidFill>
                <a:latin typeface="Segoe UI Semilight"/>
                <a:cs typeface="Segoe UI Semilight"/>
              </a:rPr>
              <a:t> </a:t>
            </a:r>
            <a:r>
              <a:rPr sz="3600" b="0" spc="-10" dirty="0">
                <a:solidFill>
                  <a:srgbClr val="FFFFFF"/>
                </a:solidFill>
                <a:latin typeface="Segoe UI Semilight"/>
                <a:cs typeface="Segoe UI Semilight"/>
              </a:rPr>
              <a:t>Presentation</a:t>
            </a:r>
            <a:endParaRPr sz="3600" dirty="0">
              <a:latin typeface="Segoe UI Semilight"/>
              <a:cs typeface="Segoe UI Semilight"/>
            </a:endParaRPr>
          </a:p>
          <a:p>
            <a:pPr marL="62865">
              <a:lnSpc>
                <a:spcPct val="100000"/>
              </a:lnSpc>
              <a:spcBef>
                <a:spcPts val="3295"/>
              </a:spcBef>
            </a:pPr>
            <a:r>
              <a:rPr sz="1800" b="0" spc="-35" dirty="0">
                <a:solidFill>
                  <a:srgbClr val="FFFFFF"/>
                </a:solidFill>
                <a:latin typeface="Segoe UI Semilight"/>
                <a:cs typeface="Segoe UI Semilight"/>
              </a:rPr>
              <a:t>Team </a:t>
            </a:r>
            <a:r>
              <a:rPr sz="1800" b="0" dirty="0">
                <a:solidFill>
                  <a:srgbClr val="FFFFFF"/>
                </a:solidFill>
                <a:latin typeface="Segoe UI Semilight"/>
                <a:cs typeface="Segoe UI Semilight"/>
              </a:rPr>
              <a:t>Member:</a:t>
            </a:r>
            <a:r>
              <a:rPr sz="1800" b="0" spc="-15" dirty="0">
                <a:solidFill>
                  <a:srgbClr val="FFFFFF"/>
                </a:solidFill>
                <a:latin typeface="Segoe UI Semilight"/>
                <a:cs typeface="Segoe UI Semilight"/>
              </a:rPr>
              <a:t> </a:t>
            </a:r>
            <a:r>
              <a:rPr lang="en-US" sz="1800" b="0" dirty="0">
                <a:solidFill>
                  <a:srgbClr val="FFFFFF"/>
                </a:solidFill>
                <a:latin typeface="Segoe UI Semilight"/>
                <a:cs typeface="Segoe UI Semilight"/>
              </a:rPr>
              <a:t>Rodrigo Franco, Gunnar David</a:t>
            </a:r>
            <a:endParaRPr sz="1800" dirty="0">
              <a:latin typeface="Segoe UI Semilight"/>
              <a:cs typeface="Segoe UI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08128" y="6467746"/>
            <a:ext cx="1118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C00000"/>
                </a:solidFill>
                <a:latin typeface="Segoe UI"/>
                <a:cs typeface="Segoe UI"/>
              </a:rPr>
              <a:t>CONFIDENTIAL</a:t>
            </a:r>
            <a:endParaRPr sz="1200" dirty="0">
              <a:latin typeface="Segoe UI"/>
              <a:cs typeface="Segoe U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92195" y="6009894"/>
            <a:ext cx="1070609" cy="54635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2B70AD-C4E1-04DC-00A6-2DBAB57A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185737"/>
            <a:ext cx="3200400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3FBEA6C-A161-C721-3121-DD59E49CF4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510" y="95404"/>
            <a:ext cx="1319214" cy="14285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20F9006-C5CE-F9A1-FCEC-9022839BBD5F}"/>
              </a:ext>
            </a:extLst>
          </p:cNvPr>
          <p:cNvSpPr/>
          <p:nvPr/>
        </p:nvSpPr>
        <p:spPr>
          <a:xfrm rot="876921">
            <a:off x="7162800" y="6096000"/>
            <a:ext cx="3902440" cy="487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corporate partner SAP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300" y="386969"/>
            <a:ext cx="50995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Meet</a:t>
            </a:r>
            <a:r>
              <a:rPr spc="-6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lang="en-US" spc="-80" dirty="0"/>
              <a:t>UCI AQ</a:t>
            </a:r>
            <a:r>
              <a:rPr spc="-60" dirty="0"/>
              <a:t> </a:t>
            </a:r>
            <a:r>
              <a:rPr spc="-555" dirty="0"/>
              <a:t>T</a:t>
            </a:r>
            <a:r>
              <a:rPr spc="10" dirty="0"/>
              <a:t>e</a:t>
            </a:r>
            <a:r>
              <a:rPr spc="5" dirty="0"/>
              <a:t>a</a:t>
            </a:r>
            <a:r>
              <a:rPr spc="10" dirty="0"/>
              <a:t>m!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5319" y="4790967"/>
            <a:ext cx="1645920" cy="21031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46405" y="1891809"/>
            <a:ext cx="3093720" cy="253659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rgbClr val="585858"/>
                </a:solidFill>
                <a:latin typeface="Segoe UI"/>
                <a:cs typeface="Segoe UI"/>
              </a:rPr>
              <a:t>Rodrigo Franco</a:t>
            </a:r>
            <a:endParaRPr sz="1800" dirty="0">
              <a:latin typeface="Segoe UI"/>
              <a:cs typeface="Segoe UI"/>
            </a:endParaRPr>
          </a:p>
          <a:p>
            <a:pPr marL="652780" marR="899794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Home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Country: </a:t>
            </a:r>
            <a:r>
              <a:rPr lang="en-US" sz="1800" spc="-10" dirty="0">
                <a:solidFill>
                  <a:srgbClr val="585858"/>
                </a:solidFill>
                <a:latin typeface="Segoe UI"/>
                <a:cs typeface="Segoe UI"/>
              </a:rPr>
              <a:t>Paraguay</a:t>
            </a:r>
            <a:endParaRPr sz="1800" dirty="0">
              <a:latin typeface="Segoe UI"/>
              <a:cs typeface="Segoe UI"/>
            </a:endParaRPr>
          </a:p>
          <a:p>
            <a:pPr marL="652780" marR="524510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spc="-15" dirty="0">
                <a:solidFill>
                  <a:srgbClr val="585858"/>
                </a:solidFill>
                <a:latin typeface="Segoe UI"/>
                <a:cs typeface="Segoe UI"/>
              </a:rPr>
              <a:t>Post-</a:t>
            </a:r>
            <a:r>
              <a:rPr lang="en-US" spc="-20" dirty="0">
                <a:solidFill>
                  <a:srgbClr val="585858"/>
                </a:solidFill>
                <a:latin typeface="Segoe UI"/>
                <a:cs typeface="Segoe UI"/>
              </a:rPr>
              <a:t>Ironhack Industry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: Consulting</a:t>
            </a:r>
            <a:endParaRPr sz="1800" dirty="0">
              <a:latin typeface="Segoe UI"/>
              <a:cs typeface="Segoe UI"/>
            </a:endParaRPr>
          </a:p>
          <a:p>
            <a:pPr marL="652780" marR="5080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Programming</a:t>
            </a:r>
            <a:r>
              <a:rPr sz="1800" spc="-6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language: </a:t>
            </a:r>
            <a:r>
              <a:rPr lang="en-US" spc="-50" dirty="0">
                <a:solidFill>
                  <a:srgbClr val="585858"/>
                </a:solidFill>
                <a:latin typeface="Segoe UI"/>
                <a:cs typeface="Segoe UI"/>
              </a:rPr>
              <a:t>Python</a:t>
            </a:r>
            <a:endParaRPr sz="1800" dirty="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6761" y="5086242"/>
            <a:ext cx="1642871" cy="169163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pic>
        <p:nvPicPr>
          <p:cNvPr id="17" name="Picture 16" descr="A person standing in front of a brown wall&#10;&#10;Description automatically generated with medium confidence">
            <a:extLst>
              <a:ext uri="{FF2B5EF4-FFF2-40B4-BE49-F238E27FC236}">
                <a16:creationId xmlns:a16="http://schemas.microsoft.com/office/drawing/2014/main" id="{F52902DF-BDED-2950-DB10-FAC20E23B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1" y="2067033"/>
            <a:ext cx="2225536" cy="2309397"/>
          </a:xfrm>
          <a:prstGeom prst="rect">
            <a:avLst/>
          </a:prstGeom>
        </p:spPr>
      </p:pic>
      <p:pic>
        <p:nvPicPr>
          <p:cNvPr id="19" name="Picture 18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6E561570-984C-5A42-29E5-2721AD8EF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0" y="1964077"/>
            <a:ext cx="2193610" cy="2426868"/>
          </a:xfrm>
          <a:prstGeom prst="rect">
            <a:avLst/>
          </a:prstGeom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47E087C4-4463-8EA6-D33E-8E0FA5ECA175}"/>
              </a:ext>
            </a:extLst>
          </p:cNvPr>
          <p:cNvSpPr txBox="1"/>
          <p:nvPr/>
        </p:nvSpPr>
        <p:spPr>
          <a:xfrm>
            <a:off x="8941191" y="1967949"/>
            <a:ext cx="3250809" cy="253659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rgbClr val="585858"/>
                </a:solidFill>
                <a:latin typeface="Segoe UI"/>
                <a:cs typeface="Segoe UI"/>
              </a:rPr>
              <a:t>Gunnar David</a:t>
            </a:r>
            <a:endParaRPr sz="1800" dirty="0">
              <a:latin typeface="Segoe UI"/>
              <a:cs typeface="Segoe UI"/>
            </a:endParaRPr>
          </a:p>
          <a:p>
            <a:pPr marL="652780" marR="899794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Home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Country: </a:t>
            </a:r>
            <a:r>
              <a:rPr lang="en-US" sz="1800" spc="-10" dirty="0">
                <a:solidFill>
                  <a:srgbClr val="585858"/>
                </a:solidFill>
                <a:latin typeface="Segoe UI"/>
                <a:cs typeface="Segoe UI"/>
              </a:rPr>
              <a:t>Germany</a:t>
            </a:r>
            <a:endParaRPr sz="1800" dirty="0">
              <a:latin typeface="Segoe UI"/>
              <a:cs typeface="Segoe UI"/>
            </a:endParaRPr>
          </a:p>
          <a:p>
            <a:pPr marL="652780" marR="524510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spc="-15" dirty="0">
                <a:solidFill>
                  <a:srgbClr val="585858"/>
                </a:solidFill>
                <a:latin typeface="Segoe UI"/>
                <a:cs typeface="Segoe UI"/>
              </a:rPr>
              <a:t>Post-</a:t>
            </a:r>
            <a:r>
              <a:rPr lang="en-US" spc="-20" dirty="0">
                <a:solidFill>
                  <a:srgbClr val="585858"/>
                </a:solidFill>
                <a:latin typeface="Segoe UI"/>
                <a:cs typeface="Segoe UI"/>
              </a:rPr>
              <a:t>Ironhack</a:t>
            </a:r>
            <a:r>
              <a:rPr sz="1800" spc="-9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Industry: Consulting</a:t>
            </a:r>
            <a:endParaRPr sz="1800" dirty="0">
              <a:latin typeface="Segoe UI"/>
              <a:cs typeface="Segoe UI"/>
            </a:endParaRPr>
          </a:p>
          <a:p>
            <a:pPr marL="652780" marR="5080" indent="-274320">
              <a:lnSpc>
                <a:spcPct val="100000"/>
              </a:lnSpc>
              <a:spcBef>
                <a:spcPts val="600"/>
              </a:spcBef>
              <a:buClr>
                <a:srgbClr val="00136E"/>
              </a:buClr>
              <a:buSzPct val="69444"/>
              <a:buFont typeface="Wingdings"/>
              <a:buChar char=""/>
              <a:tabLst>
                <a:tab pos="652145" algn="l"/>
                <a:tab pos="652780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Programming</a:t>
            </a:r>
            <a:r>
              <a:rPr sz="1800" spc="-6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language: </a:t>
            </a:r>
            <a:r>
              <a:rPr lang="en-US" spc="-50" dirty="0">
                <a:solidFill>
                  <a:srgbClr val="585858"/>
                </a:solidFill>
                <a:latin typeface="Segoe UI"/>
                <a:cs typeface="Segoe UI"/>
              </a:rPr>
              <a:t>Python, R, JavaScript, HTML5 &amp; CSS3</a:t>
            </a:r>
            <a:endParaRPr sz="1800" dirty="0">
              <a:latin typeface="Segoe UI"/>
              <a:cs typeface="Segoe U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2BE4CD-CE66-3330-E267-8CDFDF155002}"/>
              </a:ext>
            </a:extLst>
          </p:cNvPr>
          <p:cNvSpPr/>
          <p:nvPr/>
        </p:nvSpPr>
        <p:spPr>
          <a:xfrm rot="876921">
            <a:off x="7162800" y="6096000"/>
            <a:ext cx="3902440" cy="487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Canva white background/ rectangle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300" y="386969"/>
            <a:ext cx="1735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Contents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34187" y="1363599"/>
            <a:ext cx="2011680" cy="1097280"/>
          </a:xfrm>
          <a:prstGeom prst="rect">
            <a:avLst/>
          </a:prstGeom>
          <a:solidFill>
            <a:srgbClr val="8484B7"/>
          </a:solidFill>
        </p:spPr>
        <p:txBody>
          <a:bodyPr vert="horz" wrap="square" lIns="0" tIns="215900" rIns="0" bIns="0" rtlCol="0">
            <a:spAutoFit/>
          </a:bodyPr>
          <a:lstStyle/>
          <a:p>
            <a:pPr marL="379095" marR="372745" indent="161290">
              <a:lnSpc>
                <a:spcPts val="2590"/>
              </a:lnSpc>
              <a:spcBef>
                <a:spcPts val="1700"/>
              </a:spcBef>
            </a:pP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Project Overview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28975" y="1373505"/>
            <a:ext cx="8229600" cy="1097280"/>
          </a:xfrm>
          <a:prstGeom prst="rect">
            <a:avLst/>
          </a:prstGeom>
          <a:solidFill>
            <a:srgbClr val="D9D9E6">
              <a:alpha val="90194"/>
            </a:srgbClr>
          </a:solidFill>
        </p:spPr>
        <p:txBody>
          <a:bodyPr vert="horz" wrap="square" lIns="0" tIns="223520" rIns="0" bIns="0" rtlCol="0">
            <a:spAutoFit/>
          </a:bodyPr>
          <a:lstStyle/>
          <a:p>
            <a:pPr marL="266700" indent="-172085">
              <a:lnSpc>
                <a:spcPct val="100000"/>
              </a:lnSpc>
              <a:spcBef>
                <a:spcPts val="1760"/>
              </a:spcBef>
              <a:buChar char="•"/>
              <a:tabLst>
                <a:tab pos="267335" algn="l"/>
              </a:tabLst>
            </a:pP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Objective</a:t>
            </a:r>
            <a:endParaRPr sz="1800">
              <a:latin typeface="Segoe UI"/>
              <a:cs typeface="Segoe UI"/>
            </a:endParaRPr>
          </a:p>
          <a:p>
            <a:pPr marL="266700" indent="-172085">
              <a:lnSpc>
                <a:spcPct val="100000"/>
              </a:lnSpc>
              <a:spcBef>
                <a:spcPts val="105"/>
              </a:spcBef>
              <a:buChar char="•"/>
              <a:tabLst>
                <a:tab pos="267335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Data</a:t>
            </a:r>
            <a:r>
              <a:rPr sz="1800" spc="-1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preview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4187" y="3132963"/>
            <a:ext cx="2011680" cy="1097280"/>
          </a:xfrm>
          <a:prstGeom prst="rect">
            <a:avLst/>
          </a:prstGeom>
          <a:solidFill>
            <a:srgbClr val="8484B7"/>
          </a:solidFill>
        </p:spPr>
        <p:txBody>
          <a:bodyPr vert="horz" wrap="square" lIns="0" tIns="215265" rIns="0" bIns="0" rtlCol="0">
            <a:spAutoFit/>
          </a:bodyPr>
          <a:lstStyle/>
          <a:p>
            <a:pPr marL="365125" marR="357505" indent="42545">
              <a:lnSpc>
                <a:spcPts val="2590"/>
              </a:lnSpc>
              <a:spcBef>
                <a:spcPts val="1695"/>
              </a:spcBef>
            </a:pP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Analytics 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Roadmap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8975" y="3132963"/>
            <a:ext cx="8229600" cy="1097280"/>
          </a:xfrm>
          <a:prstGeom prst="rect">
            <a:avLst/>
          </a:prstGeom>
          <a:solidFill>
            <a:srgbClr val="D9D9E6">
              <a:alpha val="90194"/>
            </a:srgbClr>
          </a:solidFill>
        </p:spPr>
        <p:txBody>
          <a:bodyPr vert="horz" wrap="square" lIns="0" tIns="78740" rIns="0" bIns="0" rtlCol="0">
            <a:spAutoFit/>
          </a:bodyPr>
          <a:lstStyle/>
          <a:p>
            <a:pPr marL="266700" indent="-172085">
              <a:lnSpc>
                <a:spcPct val="100000"/>
              </a:lnSpc>
              <a:spcBef>
                <a:spcPts val="620"/>
              </a:spcBef>
              <a:buChar char="•"/>
              <a:tabLst>
                <a:tab pos="267335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Analysis</a:t>
            </a:r>
            <a:r>
              <a:rPr sz="1800" spc="-2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process</a:t>
            </a:r>
            <a:endParaRPr sz="1800">
              <a:latin typeface="Segoe UI"/>
              <a:cs typeface="Segoe UI"/>
            </a:endParaRPr>
          </a:p>
          <a:p>
            <a:pPr marL="266700" indent="-172085">
              <a:lnSpc>
                <a:spcPct val="100000"/>
              </a:lnSpc>
              <a:spcBef>
                <a:spcPts val="110"/>
              </a:spcBef>
              <a:buChar char="•"/>
              <a:tabLst>
                <a:tab pos="267335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Price</a:t>
            </a:r>
            <a:r>
              <a:rPr sz="1800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response</a:t>
            </a:r>
            <a:r>
              <a:rPr sz="1800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function</a:t>
            </a:r>
            <a:endParaRPr sz="1800">
              <a:latin typeface="Segoe UI"/>
              <a:cs typeface="Segoe UI"/>
            </a:endParaRPr>
          </a:p>
          <a:p>
            <a:pPr marL="266700" indent="-172085">
              <a:lnSpc>
                <a:spcPct val="100000"/>
              </a:lnSpc>
              <a:spcBef>
                <a:spcPts val="105"/>
              </a:spcBef>
              <a:buChar char="•"/>
              <a:tabLst>
                <a:tab pos="267335" algn="l"/>
              </a:tabLst>
            </a:pPr>
            <a:r>
              <a:rPr sz="1800" dirty="0">
                <a:solidFill>
                  <a:srgbClr val="585858"/>
                </a:solidFill>
                <a:latin typeface="Segoe UI"/>
                <a:cs typeface="Segoe UI"/>
              </a:rPr>
              <a:t>Regression</a:t>
            </a:r>
            <a:r>
              <a:rPr sz="1800" spc="-12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models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4187" y="4901565"/>
            <a:ext cx="2011680" cy="1097280"/>
          </a:xfrm>
          <a:prstGeom prst="rect">
            <a:avLst/>
          </a:prstGeom>
          <a:solidFill>
            <a:srgbClr val="8484B7"/>
          </a:solidFill>
        </p:spPr>
        <p:txBody>
          <a:bodyPr vert="horz" wrap="square" lIns="0" tIns="338455" rIns="0" bIns="0" rtlCol="0">
            <a:spAutoFit/>
          </a:bodyPr>
          <a:lstStyle/>
          <a:p>
            <a:pPr marL="524510">
              <a:lnSpc>
                <a:spcPct val="100000"/>
              </a:lnSpc>
              <a:spcBef>
                <a:spcPts val="2665"/>
              </a:spcBef>
            </a:pP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Output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8975" y="4901565"/>
            <a:ext cx="8229600" cy="1097280"/>
          </a:xfrm>
          <a:prstGeom prst="rect">
            <a:avLst/>
          </a:prstGeom>
          <a:solidFill>
            <a:srgbClr val="D9D9E6">
              <a:alpha val="90194"/>
            </a:srgbClr>
          </a:solidFill>
        </p:spPr>
        <p:txBody>
          <a:bodyPr vert="horz" wrap="square" lIns="0" tIns="79375" rIns="0" bIns="0" rtlCol="0">
            <a:spAutoFit/>
          </a:bodyPr>
          <a:lstStyle/>
          <a:p>
            <a:pPr marL="266700" indent="-172085">
              <a:lnSpc>
                <a:spcPct val="100000"/>
              </a:lnSpc>
              <a:spcBef>
                <a:spcPts val="625"/>
              </a:spcBef>
              <a:buChar char="•"/>
              <a:tabLst>
                <a:tab pos="267335" algn="l"/>
              </a:tabLst>
            </a:pP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Visualization</a:t>
            </a:r>
            <a:endParaRPr sz="1800">
              <a:latin typeface="Segoe UI"/>
              <a:cs typeface="Segoe UI"/>
            </a:endParaRPr>
          </a:p>
          <a:p>
            <a:pPr marL="266700" indent="-172085">
              <a:lnSpc>
                <a:spcPct val="100000"/>
              </a:lnSpc>
              <a:spcBef>
                <a:spcPts val="105"/>
              </a:spcBef>
              <a:buChar char="•"/>
              <a:tabLst>
                <a:tab pos="267335" algn="l"/>
              </a:tabLst>
            </a:pP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Observations</a:t>
            </a:r>
            <a:endParaRPr sz="1800">
              <a:latin typeface="Segoe UI"/>
              <a:cs typeface="Segoe UI"/>
            </a:endParaRPr>
          </a:p>
          <a:p>
            <a:pPr marL="266700" indent="-172085">
              <a:lnSpc>
                <a:spcPct val="100000"/>
              </a:lnSpc>
              <a:spcBef>
                <a:spcPts val="110"/>
              </a:spcBef>
              <a:buChar char="•"/>
              <a:tabLst>
                <a:tab pos="267335" algn="l"/>
              </a:tabLst>
            </a:pPr>
            <a:r>
              <a:rPr sz="1800" spc="-10" dirty="0">
                <a:solidFill>
                  <a:srgbClr val="585858"/>
                </a:solidFill>
                <a:latin typeface="Segoe UI"/>
                <a:cs typeface="Segoe UI"/>
              </a:rPr>
              <a:t>Recommendations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803654"/>
              <a:ext cx="9226550" cy="3251200"/>
            </a:xfrm>
            <a:custGeom>
              <a:avLst/>
              <a:gdLst/>
              <a:ahLst/>
              <a:cxnLst/>
              <a:rect l="l" t="t" r="r" b="b"/>
              <a:pathLst>
                <a:path w="9226550" h="3251200">
                  <a:moveTo>
                    <a:pt x="9226296" y="0"/>
                  </a:moveTo>
                  <a:lnTo>
                    <a:pt x="0" y="0"/>
                  </a:lnTo>
                  <a:lnTo>
                    <a:pt x="0" y="3250692"/>
                  </a:lnTo>
                  <a:lnTo>
                    <a:pt x="9226296" y="3250692"/>
                  </a:lnTo>
                  <a:lnTo>
                    <a:pt x="9226296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5824" y="3097783"/>
            <a:ext cx="41033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585858"/>
                </a:solidFill>
                <a:latin typeface="Segoe UI"/>
                <a:cs typeface="Segoe UI"/>
              </a:rPr>
              <a:t>Project</a:t>
            </a:r>
            <a:r>
              <a:rPr sz="4000" b="1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4000" b="1" spc="-10" dirty="0">
                <a:solidFill>
                  <a:srgbClr val="585858"/>
                </a:solidFill>
                <a:latin typeface="Segoe UI"/>
                <a:cs typeface="Segoe UI"/>
              </a:rPr>
              <a:t>Overview</a:t>
            </a:r>
            <a:endParaRPr sz="4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299" y="386969"/>
            <a:ext cx="937450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/>
              <a:t>We</a:t>
            </a:r>
            <a:r>
              <a:rPr spc="-30" dirty="0"/>
              <a:t> </a:t>
            </a:r>
            <a:r>
              <a:rPr dirty="0"/>
              <a:t>want</a:t>
            </a:r>
            <a:r>
              <a:rPr spc="-20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/>
              <a:t>help</a:t>
            </a:r>
            <a:r>
              <a:rPr spc="-30" dirty="0"/>
              <a:t> </a:t>
            </a:r>
            <a:r>
              <a:rPr dirty="0"/>
              <a:t>Beiersdorf</a:t>
            </a:r>
            <a:r>
              <a:rPr spc="-25" dirty="0"/>
              <a:t> </a:t>
            </a:r>
            <a:r>
              <a:rPr dirty="0"/>
              <a:t>make</a:t>
            </a:r>
            <a:r>
              <a:rPr spc="-20" dirty="0"/>
              <a:t> </a:t>
            </a:r>
            <a:r>
              <a:rPr dirty="0"/>
              <a:t>more</a:t>
            </a:r>
            <a:r>
              <a:rPr spc="-15" dirty="0"/>
              <a:t> </a:t>
            </a:r>
            <a:r>
              <a:rPr spc="-10" dirty="0"/>
              <a:t>informed </a:t>
            </a:r>
            <a:r>
              <a:rPr dirty="0"/>
              <a:t>decisions</a:t>
            </a:r>
            <a:r>
              <a:rPr spc="-30" dirty="0"/>
              <a:t> </a:t>
            </a:r>
            <a:r>
              <a:rPr dirty="0"/>
              <a:t>on</a:t>
            </a:r>
            <a:r>
              <a:rPr spc="-20" dirty="0"/>
              <a:t> </a:t>
            </a:r>
            <a:r>
              <a:rPr dirty="0"/>
              <a:t>its</a:t>
            </a:r>
            <a:r>
              <a:rPr spc="-15" dirty="0"/>
              <a:t> </a:t>
            </a:r>
            <a:r>
              <a:rPr dirty="0"/>
              <a:t>pricing</a:t>
            </a:r>
            <a:r>
              <a:rPr spc="-25" dirty="0"/>
              <a:t> </a:t>
            </a:r>
            <a:r>
              <a:rPr spc="-10" dirty="0"/>
              <a:t>strategies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620011"/>
            <a:ext cx="12192000" cy="4762500"/>
            <a:chOff x="0" y="1620011"/>
            <a:chExt cx="12192000" cy="4762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20011"/>
              <a:ext cx="12191998" cy="4762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620011"/>
              <a:ext cx="12192000" cy="4762500"/>
            </a:xfrm>
            <a:custGeom>
              <a:avLst/>
              <a:gdLst/>
              <a:ahLst/>
              <a:cxnLst/>
              <a:rect l="l" t="t" r="r" b="b"/>
              <a:pathLst>
                <a:path w="12192000" h="4762500">
                  <a:moveTo>
                    <a:pt x="12192000" y="0"/>
                  </a:moveTo>
                  <a:lnTo>
                    <a:pt x="0" y="0"/>
                  </a:lnTo>
                  <a:lnTo>
                    <a:pt x="0" y="4762500"/>
                  </a:lnTo>
                  <a:lnTo>
                    <a:pt x="12192000" y="47625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484B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769" y="1894331"/>
              <a:ext cx="11300460" cy="4240530"/>
            </a:xfrm>
            <a:custGeom>
              <a:avLst/>
              <a:gdLst/>
              <a:ahLst/>
              <a:cxnLst/>
              <a:rect l="l" t="t" r="r" b="b"/>
              <a:pathLst>
                <a:path w="11300460" h="4240530">
                  <a:moveTo>
                    <a:pt x="11300460" y="0"/>
                  </a:moveTo>
                  <a:lnTo>
                    <a:pt x="0" y="0"/>
                  </a:lnTo>
                  <a:lnTo>
                    <a:pt x="0" y="4240530"/>
                  </a:lnTo>
                  <a:lnTo>
                    <a:pt x="11300460" y="4240530"/>
                  </a:lnTo>
                  <a:lnTo>
                    <a:pt x="11300460" y="0"/>
                  </a:lnTo>
                  <a:close/>
                </a:path>
              </a:pathLst>
            </a:custGeom>
            <a:solidFill>
              <a:srgbClr val="FFFFFF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45050" y="2382029"/>
            <a:ext cx="8859520" cy="19551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What</a:t>
            </a:r>
            <a:r>
              <a:rPr sz="2000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are</a:t>
            </a:r>
            <a:r>
              <a:rPr sz="2000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the</a:t>
            </a:r>
            <a:r>
              <a:rPr sz="2000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585858"/>
                </a:solidFill>
                <a:latin typeface="Segoe UI"/>
                <a:cs typeface="Segoe UI"/>
              </a:rPr>
              <a:t>price</a:t>
            </a:r>
            <a:r>
              <a:rPr sz="2000" b="1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585858"/>
                </a:solidFill>
                <a:latin typeface="Segoe UI"/>
                <a:cs typeface="Segoe UI"/>
              </a:rPr>
              <a:t>elasticities</a:t>
            </a:r>
            <a:r>
              <a:rPr sz="2000" b="1" spc="-7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for</a:t>
            </a:r>
            <a:r>
              <a:rPr sz="2000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Beiersdorf</a:t>
            </a:r>
            <a:r>
              <a:rPr sz="20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wound</a:t>
            </a:r>
            <a:r>
              <a:rPr sz="2000" spc="-3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protection</a:t>
            </a:r>
            <a:r>
              <a:rPr sz="2000" spc="-4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Segoe UI"/>
                <a:cs typeface="Segoe UI"/>
              </a:rPr>
              <a:t>products?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What</a:t>
            </a:r>
            <a:r>
              <a:rPr sz="2000" spc="-7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important</a:t>
            </a:r>
            <a:r>
              <a:rPr sz="2000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585858"/>
                </a:solidFill>
                <a:latin typeface="Segoe UI"/>
                <a:cs typeface="Segoe UI"/>
              </a:rPr>
              <a:t>factors</a:t>
            </a:r>
            <a:r>
              <a:rPr sz="2000" b="1" spc="-8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impact</a:t>
            </a:r>
            <a:r>
              <a:rPr sz="2000" spc="-7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585858"/>
                </a:solidFill>
                <a:latin typeface="Segoe UI"/>
                <a:cs typeface="Segoe UI"/>
              </a:rPr>
              <a:t>demand</a:t>
            </a:r>
            <a:r>
              <a:rPr sz="2000" b="1" spc="-5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and</a:t>
            </a:r>
            <a:r>
              <a:rPr sz="2000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spc="-20" dirty="0">
                <a:solidFill>
                  <a:srgbClr val="585858"/>
                </a:solidFill>
                <a:latin typeface="Segoe UI"/>
                <a:cs typeface="Segoe UI"/>
              </a:rPr>
              <a:t>how?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3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How</a:t>
            </a:r>
            <a:r>
              <a:rPr sz="2000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does</a:t>
            </a:r>
            <a:r>
              <a:rPr sz="2000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Beiersdorf</a:t>
            </a:r>
            <a:r>
              <a:rPr sz="2000" spc="-3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differ</a:t>
            </a:r>
            <a:r>
              <a:rPr sz="2000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in</a:t>
            </a:r>
            <a:r>
              <a:rPr sz="2000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585858"/>
                </a:solidFill>
                <a:latin typeface="Segoe UI"/>
                <a:cs typeface="Segoe UI"/>
              </a:rPr>
              <a:t>price</a:t>
            </a:r>
            <a:r>
              <a:rPr sz="2000" b="1" spc="-60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585858"/>
                </a:solidFill>
                <a:latin typeface="Segoe UI"/>
                <a:cs typeface="Segoe UI"/>
              </a:rPr>
              <a:t>sensitivity</a:t>
            </a:r>
            <a:r>
              <a:rPr sz="2000" b="1" spc="-7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from</a:t>
            </a:r>
            <a:r>
              <a:rPr sz="2000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585858"/>
                </a:solidFill>
                <a:latin typeface="Segoe UI"/>
                <a:cs typeface="Segoe UI"/>
              </a:rPr>
              <a:t>other</a:t>
            </a:r>
            <a:r>
              <a:rPr sz="2000" spc="-4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585858"/>
                </a:solidFill>
                <a:latin typeface="Segoe UI"/>
                <a:cs typeface="Segoe UI"/>
              </a:rPr>
              <a:t>competitor</a:t>
            </a:r>
            <a:r>
              <a:rPr sz="2000" b="1" spc="-55" dirty="0">
                <a:solidFill>
                  <a:srgbClr val="585858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585858"/>
                </a:solidFill>
                <a:latin typeface="Segoe UI"/>
                <a:cs typeface="Segoe UI"/>
              </a:rPr>
              <a:t>brands?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5050" y="5366783"/>
            <a:ext cx="61785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u="sng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What</a:t>
            </a:r>
            <a:r>
              <a:rPr sz="2000" b="1" u="sng" spc="-65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 </a:t>
            </a:r>
            <a:r>
              <a:rPr sz="2000" b="1" u="sng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is</a:t>
            </a:r>
            <a:r>
              <a:rPr sz="2000" b="1" u="sng" spc="-70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 </a:t>
            </a:r>
            <a:r>
              <a:rPr sz="2000" b="1" u="sng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the</a:t>
            </a:r>
            <a:r>
              <a:rPr sz="2000" b="1" u="sng" spc="-60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 </a:t>
            </a:r>
            <a:r>
              <a:rPr sz="2000" b="1" u="sng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optimal</a:t>
            </a:r>
            <a:r>
              <a:rPr sz="2000" b="1" u="sng" spc="-70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 </a:t>
            </a:r>
            <a:r>
              <a:rPr sz="2000" b="1" u="sng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pricing</a:t>
            </a:r>
            <a:r>
              <a:rPr sz="2000" b="1" u="sng" spc="-65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 </a:t>
            </a:r>
            <a:r>
              <a:rPr sz="2000" b="1" u="sng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strategy</a:t>
            </a:r>
            <a:r>
              <a:rPr sz="2000" b="1" u="sng" spc="-70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 </a:t>
            </a:r>
            <a:r>
              <a:rPr sz="2000" b="1" u="sng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for</a:t>
            </a:r>
            <a:r>
              <a:rPr sz="2000" b="1" u="sng" spc="-55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 </a:t>
            </a:r>
            <a:r>
              <a:rPr sz="2000" b="1" u="sng" spc="-10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Segoe UI"/>
                <a:cs typeface="Segoe UI"/>
              </a:rPr>
              <a:t>Beiersdorf?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2069" y="2188182"/>
            <a:ext cx="11089005" cy="3606800"/>
            <a:chOff x="552069" y="2188182"/>
            <a:chExt cx="11089005" cy="3606800"/>
          </a:xfrm>
        </p:grpSpPr>
        <p:sp>
          <p:nvSpPr>
            <p:cNvPr id="10" name="object 10"/>
            <p:cNvSpPr/>
            <p:nvPr/>
          </p:nvSpPr>
          <p:spPr>
            <a:xfrm>
              <a:off x="1131582" y="2188184"/>
              <a:ext cx="869315" cy="2369185"/>
            </a:xfrm>
            <a:custGeom>
              <a:avLst/>
              <a:gdLst/>
              <a:ahLst/>
              <a:cxnLst/>
              <a:rect l="l" t="t" r="r" b="b"/>
              <a:pathLst>
                <a:path w="869314" h="2369185">
                  <a:moveTo>
                    <a:pt x="195453" y="965174"/>
                  </a:moveTo>
                  <a:lnTo>
                    <a:pt x="63944" y="965174"/>
                  </a:lnTo>
                  <a:lnTo>
                    <a:pt x="63944" y="1099070"/>
                  </a:lnTo>
                  <a:lnTo>
                    <a:pt x="195453" y="1099070"/>
                  </a:lnTo>
                  <a:lnTo>
                    <a:pt x="195453" y="965174"/>
                  </a:lnTo>
                  <a:close/>
                </a:path>
                <a:path w="869314" h="2369185">
                  <a:moveTo>
                    <a:pt x="533666" y="1539011"/>
                  </a:moveTo>
                  <a:lnTo>
                    <a:pt x="479526" y="1476971"/>
                  </a:lnTo>
                  <a:lnTo>
                    <a:pt x="467817" y="1472247"/>
                  </a:lnTo>
                  <a:lnTo>
                    <a:pt x="461645" y="1473568"/>
                  </a:lnTo>
                  <a:lnTo>
                    <a:pt x="456260" y="1477327"/>
                  </a:lnTo>
                  <a:lnTo>
                    <a:pt x="452780" y="1482801"/>
                  </a:lnTo>
                  <a:lnTo>
                    <a:pt x="451624" y="1488986"/>
                  </a:lnTo>
                  <a:lnTo>
                    <a:pt x="452780" y="1495183"/>
                  </a:lnTo>
                  <a:lnTo>
                    <a:pt x="456260" y="1500644"/>
                  </a:lnTo>
                  <a:lnTo>
                    <a:pt x="475157" y="1519885"/>
                  </a:lnTo>
                  <a:lnTo>
                    <a:pt x="383349" y="1519885"/>
                  </a:lnTo>
                  <a:lnTo>
                    <a:pt x="383349" y="1013002"/>
                  </a:lnTo>
                  <a:lnTo>
                    <a:pt x="233032" y="1013002"/>
                  </a:lnTo>
                  <a:lnTo>
                    <a:pt x="233032" y="1051255"/>
                  </a:lnTo>
                  <a:lnTo>
                    <a:pt x="345770" y="1051255"/>
                  </a:lnTo>
                  <a:lnTo>
                    <a:pt x="345770" y="1558150"/>
                  </a:lnTo>
                  <a:lnTo>
                    <a:pt x="475234" y="1558150"/>
                  </a:lnTo>
                  <a:lnTo>
                    <a:pt x="456260" y="1577378"/>
                  </a:lnTo>
                  <a:lnTo>
                    <a:pt x="452729" y="1582978"/>
                  </a:lnTo>
                  <a:lnTo>
                    <a:pt x="468071" y="1605788"/>
                  </a:lnTo>
                  <a:lnTo>
                    <a:pt x="474154" y="1604606"/>
                  </a:lnTo>
                  <a:lnTo>
                    <a:pt x="479526" y="1601063"/>
                  </a:lnTo>
                  <a:lnTo>
                    <a:pt x="528840" y="1550860"/>
                  </a:lnTo>
                  <a:lnTo>
                    <a:pt x="532460" y="1545323"/>
                  </a:lnTo>
                  <a:lnTo>
                    <a:pt x="533666" y="1539011"/>
                  </a:lnTo>
                  <a:close/>
                </a:path>
                <a:path w="869314" h="2369185">
                  <a:moveTo>
                    <a:pt x="626198" y="170789"/>
                  </a:moveTo>
                  <a:lnTo>
                    <a:pt x="572922" y="152082"/>
                  </a:lnTo>
                  <a:lnTo>
                    <a:pt x="553300" y="201993"/>
                  </a:lnTo>
                  <a:lnTo>
                    <a:pt x="529361" y="249656"/>
                  </a:lnTo>
                  <a:lnTo>
                    <a:pt x="501307" y="294805"/>
                  </a:lnTo>
                  <a:lnTo>
                    <a:pt x="469315" y="337159"/>
                  </a:lnTo>
                  <a:lnTo>
                    <a:pt x="433590" y="376440"/>
                  </a:lnTo>
                  <a:lnTo>
                    <a:pt x="394309" y="412369"/>
                  </a:lnTo>
                  <a:lnTo>
                    <a:pt x="360781" y="378663"/>
                  </a:lnTo>
                  <a:lnTo>
                    <a:pt x="329260" y="340461"/>
                  </a:lnTo>
                  <a:lnTo>
                    <a:pt x="299669" y="297688"/>
                  </a:lnTo>
                  <a:lnTo>
                    <a:pt x="271945" y="250266"/>
                  </a:lnTo>
                  <a:lnTo>
                    <a:pt x="245999" y="198120"/>
                  </a:lnTo>
                  <a:lnTo>
                    <a:pt x="221767" y="141173"/>
                  </a:lnTo>
                  <a:lnTo>
                    <a:pt x="169443" y="162560"/>
                  </a:lnTo>
                  <a:lnTo>
                    <a:pt x="190677" y="212953"/>
                  </a:lnTo>
                  <a:lnTo>
                    <a:pt x="213347" y="260070"/>
                  </a:lnTo>
                  <a:lnTo>
                    <a:pt x="237490" y="303936"/>
                  </a:lnTo>
                  <a:lnTo>
                    <a:pt x="263105" y="344551"/>
                  </a:lnTo>
                  <a:lnTo>
                    <a:pt x="290207" y="381952"/>
                  </a:lnTo>
                  <a:lnTo>
                    <a:pt x="318833" y="416153"/>
                  </a:lnTo>
                  <a:lnTo>
                    <a:pt x="348996" y="447179"/>
                  </a:lnTo>
                  <a:lnTo>
                    <a:pt x="293471" y="481647"/>
                  </a:lnTo>
                  <a:lnTo>
                    <a:pt x="243738" y="505650"/>
                  </a:lnTo>
                  <a:lnTo>
                    <a:pt x="203352" y="519849"/>
                  </a:lnTo>
                  <a:lnTo>
                    <a:pt x="175869" y="524878"/>
                  </a:lnTo>
                  <a:lnTo>
                    <a:pt x="177736" y="582269"/>
                  </a:lnTo>
                  <a:lnTo>
                    <a:pt x="247523" y="566000"/>
                  </a:lnTo>
                  <a:lnTo>
                    <a:pt x="292671" y="546760"/>
                  </a:lnTo>
                  <a:lnTo>
                    <a:pt x="342074" y="519899"/>
                  </a:lnTo>
                  <a:lnTo>
                    <a:pt x="393814" y="485228"/>
                  </a:lnTo>
                  <a:lnTo>
                    <a:pt x="432206" y="511378"/>
                  </a:lnTo>
                  <a:lnTo>
                    <a:pt x="472706" y="533692"/>
                  </a:lnTo>
                  <a:lnTo>
                    <a:pt x="515010" y="552030"/>
                  </a:lnTo>
                  <a:lnTo>
                    <a:pt x="558876" y="566293"/>
                  </a:lnTo>
                  <a:lnTo>
                    <a:pt x="603999" y="576351"/>
                  </a:lnTo>
                  <a:lnTo>
                    <a:pt x="613905" y="519849"/>
                  </a:lnTo>
                  <a:lnTo>
                    <a:pt x="567626" y="509270"/>
                  </a:lnTo>
                  <a:lnTo>
                    <a:pt x="522846" y="493737"/>
                  </a:lnTo>
                  <a:lnTo>
                    <a:pt x="479971" y="473405"/>
                  </a:lnTo>
                  <a:lnTo>
                    <a:pt x="439356" y="448437"/>
                  </a:lnTo>
                  <a:lnTo>
                    <a:pt x="474624" y="415378"/>
                  </a:lnTo>
                  <a:lnTo>
                    <a:pt x="507225" y="379844"/>
                  </a:lnTo>
                  <a:lnTo>
                    <a:pt x="537044" y="341985"/>
                  </a:lnTo>
                  <a:lnTo>
                    <a:pt x="563968" y="301967"/>
                  </a:lnTo>
                  <a:lnTo>
                    <a:pt x="587883" y="259994"/>
                  </a:lnTo>
                  <a:lnTo>
                    <a:pt x="608660" y="216204"/>
                  </a:lnTo>
                  <a:lnTo>
                    <a:pt x="626198" y="170789"/>
                  </a:lnTo>
                  <a:close/>
                </a:path>
                <a:path w="869314" h="2369185">
                  <a:moveTo>
                    <a:pt x="633831" y="2007362"/>
                  </a:moveTo>
                  <a:lnTo>
                    <a:pt x="617931" y="1990242"/>
                  </a:lnTo>
                  <a:lnTo>
                    <a:pt x="600786" y="1971776"/>
                  </a:lnTo>
                  <a:lnTo>
                    <a:pt x="563321" y="1941880"/>
                  </a:lnTo>
                  <a:lnTo>
                    <a:pt x="522185" y="1918042"/>
                  </a:lnTo>
                  <a:lnTo>
                    <a:pt x="512076" y="1914055"/>
                  </a:lnTo>
                  <a:lnTo>
                    <a:pt x="512076" y="1996668"/>
                  </a:lnTo>
                  <a:lnTo>
                    <a:pt x="512076" y="2012505"/>
                  </a:lnTo>
                  <a:lnTo>
                    <a:pt x="505764" y="2018931"/>
                  </a:lnTo>
                  <a:lnTo>
                    <a:pt x="490207" y="2018931"/>
                  </a:lnTo>
                  <a:lnTo>
                    <a:pt x="488365" y="2017052"/>
                  </a:lnTo>
                  <a:lnTo>
                    <a:pt x="483895" y="2012505"/>
                  </a:lnTo>
                  <a:lnTo>
                    <a:pt x="483895" y="1996668"/>
                  </a:lnTo>
                  <a:lnTo>
                    <a:pt x="490207" y="1990242"/>
                  </a:lnTo>
                  <a:lnTo>
                    <a:pt x="505764" y="1990242"/>
                  </a:lnTo>
                  <a:lnTo>
                    <a:pt x="512076" y="1996668"/>
                  </a:lnTo>
                  <a:lnTo>
                    <a:pt x="512076" y="1914055"/>
                  </a:lnTo>
                  <a:lnTo>
                    <a:pt x="478053" y="1900593"/>
                  </a:lnTo>
                  <a:lnTo>
                    <a:pt x="431634" y="1889861"/>
                  </a:lnTo>
                  <a:lnTo>
                    <a:pt x="390309" y="1886712"/>
                  </a:lnTo>
                  <a:lnTo>
                    <a:pt x="383654" y="1886204"/>
                  </a:lnTo>
                  <a:lnTo>
                    <a:pt x="379272" y="1886204"/>
                  </a:lnTo>
                  <a:lnTo>
                    <a:pt x="374954" y="1886534"/>
                  </a:lnTo>
                  <a:lnTo>
                    <a:pt x="370624" y="1886712"/>
                  </a:lnTo>
                  <a:lnTo>
                    <a:pt x="236588" y="1804301"/>
                  </a:lnTo>
                  <a:lnTo>
                    <a:pt x="238340" y="1832076"/>
                  </a:lnTo>
                  <a:lnTo>
                    <a:pt x="242023" y="1859622"/>
                  </a:lnTo>
                  <a:lnTo>
                    <a:pt x="247599" y="1886712"/>
                  </a:lnTo>
                  <a:lnTo>
                    <a:pt x="255117" y="1913610"/>
                  </a:lnTo>
                  <a:lnTo>
                    <a:pt x="218186" y="1933003"/>
                  </a:lnTo>
                  <a:lnTo>
                    <a:pt x="184111" y="1956917"/>
                  </a:lnTo>
                  <a:lnTo>
                    <a:pt x="153289" y="1985035"/>
                  </a:lnTo>
                  <a:lnTo>
                    <a:pt x="126136" y="2017052"/>
                  </a:lnTo>
                  <a:lnTo>
                    <a:pt x="4762" y="1936280"/>
                  </a:lnTo>
                  <a:lnTo>
                    <a:pt x="9080" y="1984629"/>
                  </a:lnTo>
                  <a:lnTo>
                    <a:pt x="18580" y="2033485"/>
                  </a:lnTo>
                  <a:lnTo>
                    <a:pt x="28067" y="2071268"/>
                  </a:lnTo>
                  <a:lnTo>
                    <a:pt x="32385" y="2086432"/>
                  </a:lnTo>
                  <a:lnTo>
                    <a:pt x="16421" y="2140064"/>
                  </a:lnTo>
                  <a:lnTo>
                    <a:pt x="8216" y="2173579"/>
                  </a:lnTo>
                  <a:lnTo>
                    <a:pt x="5194" y="2201062"/>
                  </a:lnTo>
                  <a:lnTo>
                    <a:pt x="4762" y="2236584"/>
                  </a:lnTo>
                  <a:lnTo>
                    <a:pt x="126136" y="2155787"/>
                  </a:lnTo>
                  <a:lnTo>
                    <a:pt x="153289" y="2187816"/>
                  </a:lnTo>
                  <a:lnTo>
                    <a:pt x="184099" y="2215946"/>
                  </a:lnTo>
                  <a:lnTo>
                    <a:pt x="218173" y="2239861"/>
                  </a:lnTo>
                  <a:lnTo>
                    <a:pt x="255104" y="2259253"/>
                  </a:lnTo>
                  <a:lnTo>
                    <a:pt x="247611" y="2286025"/>
                  </a:lnTo>
                  <a:lnTo>
                    <a:pt x="242011" y="2313241"/>
                  </a:lnTo>
                  <a:lnTo>
                    <a:pt x="238340" y="2340787"/>
                  </a:lnTo>
                  <a:lnTo>
                    <a:pt x="236588" y="2368575"/>
                  </a:lnTo>
                  <a:lnTo>
                    <a:pt x="370624" y="2286165"/>
                  </a:lnTo>
                  <a:lnTo>
                    <a:pt x="374967" y="2286330"/>
                  </a:lnTo>
                  <a:lnTo>
                    <a:pt x="379285" y="2286660"/>
                  </a:lnTo>
                  <a:lnTo>
                    <a:pt x="383667" y="2286660"/>
                  </a:lnTo>
                  <a:lnTo>
                    <a:pt x="429082" y="2283383"/>
                  </a:lnTo>
                  <a:lnTo>
                    <a:pt x="473151" y="2273744"/>
                  </a:lnTo>
                  <a:lnTo>
                    <a:pt x="515277" y="2258009"/>
                  </a:lnTo>
                  <a:lnTo>
                    <a:pt x="554850" y="2236482"/>
                  </a:lnTo>
                  <a:lnTo>
                    <a:pt x="591261" y="2209419"/>
                  </a:lnTo>
                  <a:lnTo>
                    <a:pt x="623900" y="2177110"/>
                  </a:lnTo>
                  <a:lnTo>
                    <a:pt x="596138" y="2155787"/>
                  </a:lnTo>
                  <a:lnTo>
                    <a:pt x="512076" y="2091220"/>
                  </a:lnTo>
                  <a:lnTo>
                    <a:pt x="617029" y="2018931"/>
                  </a:lnTo>
                  <a:lnTo>
                    <a:pt x="633831" y="2007362"/>
                  </a:lnTo>
                  <a:close/>
                </a:path>
                <a:path w="869314" h="2369185">
                  <a:moveTo>
                    <a:pt x="739343" y="658863"/>
                  </a:moveTo>
                  <a:lnTo>
                    <a:pt x="647166" y="564349"/>
                  </a:lnTo>
                  <a:lnTo>
                    <a:pt x="646950" y="630275"/>
                  </a:lnTo>
                  <a:lnTo>
                    <a:pt x="120446" y="630275"/>
                  </a:lnTo>
                  <a:lnTo>
                    <a:pt x="120446" y="94068"/>
                  </a:lnTo>
                  <a:lnTo>
                    <a:pt x="185026" y="93840"/>
                  </a:lnTo>
                  <a:lnTo>
                    <a:pt x="92189" y="0"/>
                  </a:lnTo>
                  <a:lnTo>
                    <a:pt x="0" y="94488"/>
                  </a:lnTo>
                  <a:lnTo>
                    <a:pt x="64084" y="94272"/>
                  </a:lnTo>
                  <a:lnTo>
                    <a:pt x="64084" y="687666"/>
                  </a:lnTo>
                  <a:lnTo>
                    <a:pt x="646760" y="687666"/>
                  </a:lnTo>
                  <a:lnTo>
                    <a:pt x="646531" y="752716"/>
                  </a:lnTo>
                  <a:lnTo>
                    <a:pt x="739343" y="658863"/>
                  </a:lnTo>
                  <a:close/>
                </a:path>
                <a:path w="869314" h="2369185">
                  <a:moveTo>
                    <a:pt x="868845" y="2094318"/>
                  </a:moveTo>
                  <a:lnTo>
                    <a:pt x="864133" y="2088235"/>
                  </a:lnTo>
                  <a:lnTo>
                    <a:pt x="859243" y="2081898"/>
                  </a:lnTo>
                  <a:lnTo>
                    <a:pt x="849274" y="2076081"/>
                  </a:lnTo>
                  <a:lnTo>
                    <a:pt x="836841" y="2076081"/>
                  </a:lnTo>
                  <a:lnTo>
                    <a:pt x="849261" y="2076069"/>
                  </a:lnTo>
                  <a:lnTo>
                    <a:pt x="835279" y="2067902"/>
                  </a:lnTo>
                  <a:lnTo>
                    <a:pt x="829970" y="2065959"/>
                  </a:lnTo>
                  <a:lnTo>
                    <a:pt x="829970" y="2078799"/>
                  </a:lnTo>
                  <a:lnTo>
                    <a:pt x="829970" y="2085505"/>
                  </a:lnTo>
                  <a:lnTo>
                    <a:pt x="827316" y="2088210"/>
                  </a:lnTo>
                  <a:lnTo>
                    <a:pt x="824039" y="2088235"/>
                  </a:lnTo>
                  <a:lnTo>
                    <a:pt x="820699" y="2088235"/>
                  </a:lnTo>
                  <a:lnTo>
                    <a:pt x="818019" y="2085505"/>
                  </a:lnTo>
                  <a:lnTo>
                    <a:pt x="818019" y="2078799"/>
                  </a:lnTo>
                  <a:lnTo>
                    <a:pt x="820686" y="2076081"/>
                  </a:lnTo>
                  <a:lnTo>
                    <a:pt x="827290" y="2076081"/>
                  </a:lnTo>
                  <a:lnTo>
                    <a:pt x="829970" y="2078799"/>
                  </a:lnTo>
                  <a:lnTo>
                    <a:pt x="829970" y="2065959"/>
                  </a:lnTo>
                  <a:lnTo>
                    <a:pt x="804202" y="2056472"/>
                  </a:lnTo>
                  <a:lnTo>
                    <a:pt x="785215" y="2053577"/>
                  </a:lnTo>
                  <a:lnTo>
                    <a:pt x="773264" y="2051748"/>
                  </a:lnTo>
                  <a:lnTo>
                    <a:pt x="765670" y="2051773"/>
                  </a:lnTo>
                  <a:lnTo>
                    <a:pt x="758075" y="2052383"/>
                  </a:lnTo>
                  <a:lnTo>
                    <a:pt x="750570" y="2053577"/>
                  </a:lnTo>
                  <a:lnTo>
                    <a:pt x="707567" y="2030463"/>
                  </a:lnTo>
                  <a:lnTo>
                    <a:pt x="708164" y="2038413"/>
                  </a:lnTo>
                  <a:lnTo>
                    <a:pt x="709460" y="2046274"/>
                  </a:lnTo>
                  <a:lnTo>
                    <a:pt x="711454" y="2053983"/>
                  </a:lnTo>
                  <a:lnTo>
                    <a:pt x="714133" y="2061476"/>
                  </a:lnTo>
                  <a:lnTo>
                    <a:pt x="677519" y="2071293"/>
                  </a:lnTo>
                  <a:lnTo>
                    <a:pt x="661517" y="2074735"/>
                  </a:lnTo>
                  <a:lnTo>
                    <a:pt x="647839" y="2076081"/>
                  </a:lnTo>
                  <a:lnTo>
                    <a:pt x="606031" y="2051748"/>
                  </a:lnTo>
                  <a:lnTo>
                    <a:pt x="607237" y="2062594"/>
                  </a:lnTo>
                  <a:lnTo>
                    <a:pt x="609142" y="2073325"/>
                  </a:lnTo>
                  <a:lnTo>
                    <a:pt x="611720" y="2083917"/>
                  </a:lnTo>
                  <a:lnTo>
                    <a:pt x="614984" y="2094318"/>
                  </a:lnTo>
                  <a:lnTo>
                    <a:pt x="611720" y="2104707"/>
                  </a:lnTo>
                  <a:lnTo>
                    <a:pt x="609142" y="2115299"/>
                  </a:lnTo>
                  <a:lnTo>
                    <a:pt x="607237" y="2126030"/>
                  </a:lnTo>
                  <a:lnTo>
                    <a:pt x="606031" y="2136876"/>
                  </a:lnTo>
                  <a:lnTo>
                    <a:pt x="647839" y="2112556"/>
                  </a:lnTo>
                  <a:lnTo>
                    <a:pt x="661517" y="2113889"/>
                  </a:lnTo>
                  <a:lnTo>
                    <a:pt x="677519" y="2117344"/>
                  </a:lnTo>
                  <a:lnTo>
                    <a:pt x="714133" y="2127148"/>
                  </a:lnTo>
                  <a:lnTo>
                    <a:pt x="711454" y="2134641"/>
                  </a:lnTo>
                  <a:lnTo>
                    <a:pt x="709460" y="2142350"/>
                  </a:lnTo>
                  <a:lnTo>
                    <a:pt x="708164" y="2150199"/>
                  </a:lnTo>
                  <a:lnTo>
                    <a:pt x="707567" y="2158161"/>
                  </a:lnTo>
                  <a:lnTo>
                    <a:pt x="750570" y="2135060"/>
                  </a:lnTo>
                  <a:lnTo>
                    <a:pt x="758075" y="2136241"/>
                  </a:lnTo>
                  <a:lnTo>
                    <a:pt x="765670" y="2136851"/>
                  </a:lnTo>
                  <a:lnTo>
                    <a:pt x="773264" y="2136876"/>
                  </a:lnTo>
                  <a:lnTo>
                    <a:pt x="785164" y="2135060"/>
                  </a:lnTo>
                  <a:lnTo>
                    <a:pt x="804202" y="2132152"/>
                  </a:lnTo>
                  <a:lnTo>
                    <a:pt x="835279" y="2120722"/>
                  </a:lnTo>
                  <a:lnTo>
                    <a:pt x="849274" y="2112556"/>
                  </a:lnTo>
                  <a:lnTo>
                    <a:pt x="859243" y="2106739"/>
                  </a:lnTo>
                  <a:lnTo>
                    <a:pt x="868845" y="2094318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041" y="3650685"/>
              <a:ext cx="150312" cy="15302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45838" y="5636041"/>
              <a:ext cx="338455" cy="120014"/>
            </a:xfrm>
            <a:custGeom>
              <a:avLst/>
              <a:gdLst/>
              <a:ahLst/>
              <a:cxnLst/>
              <a:rect l="l" t="t" r="r" b="b"/>
              <a:pathLst>
                <a:path w="338455" h="120014">
                  <a:moveTo>
                    <a:pt x="338202" y="119667"/>
                  </a:moveTo>
                  <a:lnTo>
                    <a:pt x="0" y="119667"/>
                  </a:lnTo>
                  <a:lnTo>
                    <a:pt x="0" y="34863"/>
                  </a:lnTo>
                  <a:lnTo>
                    <a:pt x="19728" y="0"/>
                  </a:lnTo>
                  <a:lnTo>
                    <a:pt x="61838" y="25977"/>
                  </a:lnTo>
                  <a:lnTo>
                    <a:pt x="107341" y="42611"/>
                  </a:lnTo>
                  <a:lnTo>
                    <a:pt x="154774" y="49822"/>
                  </a:lnTo>
                  <a:lnTo>
                    <a:pt x="202678" y="47531"/>
                  </a:lnTo>
                  <a:lnTo>
                    <a:pt x="249589" y="35662"/>
                  </a:lnTo>
                  <a:lnTo>
                    <a:pt x="294048" y="14133"/>
                  </a:lnTo>
                  <a:lnTo>
                    <a:pt x="299685" y="19787"/>
                  </a:lnTo>
                  <a:lnTo>
                    <a:pt x="312764" y="61924"/>
                  </a:lnTo>
                  <a:lnTo>
                    <a:pt x="338202" y="89514"/>
                  </a:lnTo>
                  <a:lnTo>
                    <a:pt x="338202" y="119667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617" y="5262905"/>
              <a:ext cx="133402" cy="1677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8800" y="5455127"/>
              <a:ext cx="190708" cy="1686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97926" y="5227099"/>
              <a:ext cx="566420" cy="567690"/>
            </a:xfrm>
            <a:custGeom>
              <a:avLst/>
              <a:gdLst/>
              <a:ahLst/>
              <a:cxnLst/>
              <a:rect l="l" t="t" r="r" b="b"/>
              <a:pathLst>
                <a:path w="566419" h="567689">
                  <a:moveTo>
                    <a:pt x="214195" y="430614"/>
                  </a:moveTo>
                  <a:lnTo>
                    <a:pt x="164762" y="424542"/>
                  </a:lnTo>
                  <a:lnTo>
                    <a:pt x="119554" y="408005"/>
                  </a:lnTo>
                  <a:lnTo>
                    <a:pt x="79801" y="382303"/>
                  </a:lnTo>
                  <a:lnTo>
                    <a:pt x="46737" y="348738"/>
                  </a:lnTo>
                  <a:lnTo>
                    <a:pt x="21593" y="308614"/>
                  </a:lnTo>
                  <a:lnTo>
                    <a:pt x="5603" y="263231"/>
                  </a:lnTo>
                  <a:lnTo>
                    <a:pt x="0" y="213893"/>
                  </a:lnTo>
                  <a:lnTo>
                    <a:pt x="5603" y="164613"/>
                  </a:lnTo>
                  <a:lnTo>
                    <a:pt x="21593" y="119403"/>
                  </a:lnTo>
                  <a:lnTo>
                    <a:pt x="46737" y="79567"/>
                  </a:lnTo>
                  <a:lnTo>
                    <a:pt x="79801" y="46407"/>
                  </a:lnTo>
                  <a:lnTo>
                    <a:pt x="119554" y="21224"/>
                  </a:lnTo>
                  <a:lnTo>
                    <a:pt x="164762" y="5321"/>
                  </a:lnTo>
                  <a:lnTo>
                    <a:pt x="214195" y="0"/>
                  </a:lnTo>
                  <a:lnTo>
                    <a:pt x="263676" y="6071"/>
                  </a:lnTo>
                  <a:lnTo>
                    <a:pt x="309000" y="22608"/>
                  </a:lnTo>
                  <a:lnTo>
                    <a:pt x="342639" y="44286"/>
                  </a:lnTo>
                  <a:lnTo>
                    <a:pt x="215134" y="44286"/>
                  </a:lnTo>
                  <a:lnTo>
                    <a:pt x="184587" y="46921"/>
                  </a:lnTo>
                  <a:lnTo>
                    <a:pt x="128073" y="67739"/>
                  </a:lnTo>
                  <a:lnTo>
                    <a:pt x="72916" y="119907"/>
                  </a:lnTo>
                  <a:lnTo>
                    <a:pt x="53166" y="159591"/>
                  </a:lnTo>
                  <a:lnTo>
                    <a:pt x="44271" y="202468"/>
                  </a:lnTo>
                  <a:lnTo>
                    <a:pt x="46415" y="246209"/>
                  </a:lnTo>
                  <a:lnTo>
                    <a:pt x="59781" y="288485"/>
                  </a:lnTo>
                  <a:lnTo>
                    <a:pt x="84550" y="326965"/>
                  </a:lnTo>
                  <a:lnTo>
                    <a:pt x="397064" y="326965"/>
                  </a:lnTo>
                  <a:lnTo>
                    <a:pt x="384235" y="346752"/>
                  </a:lnTo>
                  <a:lnTo>
                    <a:pt x="416177" y="377847"/>
                  </a:lnTo>
                  <a:lnTo>
                    <a:pt x="435070" y="377847"/>
                  </a:lnTo>
                  <a:lnTo>
                    <a:pt x="440485" y="378789"/>
                  </a:lnTo>
                  <a:lnTo>
                    <a:pt x="451450" y="383677"/>
                  </a:lnTo>
                  <a:lnTo>
                    <a:pt x="454986" y="386327"/>
                  </a:lnTo>
                  <a:lnTo>
                    <a:pt x="345718" y="386327"/>
                  </a:lnTo>
                  <a:lnTo>
                    <a:pt x="315523" y="405570"/>
                  </a:lnTo>
                  <a:lnTo>
                    <a:pt x="283127" y="419424"/>
                  </a:lnTo>
                  <a:lnTo>
                    <a:pt x="249145" y="427801"/>
                  </a:lnTo>
                  <a:lnTo>
                    <a:pt x="214195" y="430614"/>
                  </a:lnTo>
                  <a:close/>
                </a:path>
                <a:path w="566419" h="567689">
                  <a:moveTo>
                    <a:pt x="397675" y="326022"/>
                  </a:moveTo>
                  <a:lnTo>
                    <a:pt x="345718" y="326022"/>
                  </a:lnTo>
                  <a:lnTo>
                    <a:pt x="363127" y="301774"/>
                  </a:lnTo>
                  <a:lnTo>
                    <a:pt x="375780" y="274787"/>
                  </a:lnTo>
                  <a:lnTo>
                    <a:pt x="383502" y="245856"/>
                  </a:lnTo>
                  <a:lnTo>
                    <a:pt x="386114" y="215778"/>
                  </a:lnTo>
                  <a:lnTo>
                    <a:pt x="380038" y="170030"/>
                  </a:lnTo>
                  <a:lnTo>
                    <a:pt x="362872" y="129020"/>
                  </a:lnTo>
                  <a:lnTo>
                    <a:pt x="336206" y="94344"/>
                  </a:lnTo>
                  <a:lnTo>
                    <a:pt x="301633" y="67598"/>
                  </a:lnTo>
                  <a:lnTo>
                    <a:pt x="260745" y="50380"/>
                  </a:lnTo>
                  <a:lnTo>
                    <a:pt x="215134" y="44286"/>
                  </a:lnTo>
                  <a:lnTo>
                    <a:pt x="342639" y="44286"/>
                  </a:lnTo>
                  <a:lnTo>
                    <a:pt x="382047" y="81875"/>
                  </a:lnTo>
                  <a:lnTo>
                    <a:pt x="407207" y="121999"/>
                  </a:lnTo>
                  <a:lnTo>
                    <a:pt x="423082" y="167382"/>
                  </a:lnTo>
                  <a:lnTo>
                    <a:pt x="428390" y="216720"/>
                  </a:lnTo>
                  <a:lnTo>
                    <a:pt x="425586" y="251613"/>
                  </a:lnTo>
                  <a:lnTo>
                    <a:pt x="417234" y="285270"/>
                  </a:lnTo>
                  <a:lnTo>
                    <a:pt x="403421" y="317159"/>
                  </a:lnTo>
                  <a:lnTo>
                    <a:pt x="397675" y="326022"/>
                  </a:lnTo>
                  <a:close/>
                </a:path>
                <a:path w="566419" h="567689">
                  <a:moveTo>
                    <a:pt x="397064" y="326965"/>
                  </a:moveTo>
                  <a:lnTo>
                    <a:pt x="84550" y="326965"/>
                  </a:lnTo>
                  <a:lnTo>
                    <a:pt x="96704" y="320413"/>
                  </a:lnTo>
                  <a:lnTo>
                    <a:pt x="135281" y="306235"/>
                  </a:lnTo>
                  <a:lnTo>
                    <a:pt x="173916" y="297283"/>
                  </a:lnTo>
                  <a:lnTo>
                    <a:pt x="213255" y="293985"/>
                  </a:lnTo>
                  <a:lnTo>
                    <a:pt x="232969" y="294839"/>
                  </a:lnTo>
                  <a:lnTo>
                    <a:pt x="272044" y="301141"/>
                  </a:lnTo>
                  <a:lnTo>
                    <a:pt x="318826" y="314715"/>
                  </a:lnTo>
                  <a:lnTo>
                    <a:pt x="345718" y="326022"/>
                  </a:lnTo>
                  <a:lnTo>
                    <a:pt x="397675" y="326022"/>
                  </a:lnTo>
                  <a:lnTo>
                    <a:pt x="397064" y="326965"/>
                  </a:lnTo>
                  <a:close/>
                </a:path>
                <a:path w="566419" h="567689">
                  <a:moveTo>
                    <a:pt x="435070" y="377847"/>
                  </a:moveTo>
                  <a:lnTo>
                    <a:pt x="416177" y="377847"/>
                  </a:lnTo>
                  <a:lnTo>
                    <a:pt x="428639" y="376728"/>
                  </a:lnTo>
                  <a:lnTo>
                    <a:pt x="435070" y="377847"/>
                  </a:lnTo>
                  <a:close/>
                </a:path>
                <a:path w="566419" h="567689">
                  <a:moveTo>
                    <a:pt x="514937" y="567595"/>
                  </a:moveTo>
                  <a:lnTo>
                    <a:pt x="480060" y="552165"/>
                  </a:lnTo>
                  <a:lnTo>
                    <a:pt x="390812" y="462650"/>
                  </a:lnTo>
                  <a:lnTo>
                    <a:pt x="377042" y="427801"/>
                  </a:lnTo>
                  <a:lnTo>
                    <a:pt x="377659" y="417422"/>
                  </a:lnTo>
                  <a:lnTo>
                    <a:pt x="345718" y="386327"/>
                  </a:lnTo>
                  <a:lnTo>
                    <a:pt x="454986" y="386327"/>
                  </a:lnTo>
                  <a:lnTo>
                    <a:pt x="461271" y="391039"/>
                  </a:lnTo>
                  <a:lnTo>
                    <a:pt x="549579" y="480553"/>
                  </a:lnTo>
                  <a:lnTo>
                    <a:pt x="552397" y="483380"/>
                  </a:lnTo>
                  <a:lnTo>
                    <a:pt x="562805" y="500120"/>
                  </a:lnTo>
                  <a:lnTo>
                    <a:pt x="565902" y="519068"/>
                  </a:lnTo>
                  <a:lnTo>
                    <a:pt x="561777" y="537840"/>
                  </a:lnTo>
                  <a:lnTo>
                    <a:pt x="550518" y="554050"/>
                  </a:lnTo>
                  <a:lnTo>
                    <a:pt x="533829" y="564488"/>
                  </a:lnTo>
                  <a:lnTo>
                    <a:pt x="514937" y="567595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6297" y="5310018"/>
              <a:ext cx="189769" cy="1903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369" y="5455127"/>
              <a:ext cx="217013" cy="1686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6036" y="5263082"/>
              <a:ext cx="130407" cy="1666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2069" y="4891658"/>
              <a:ext cx="11089005" cy="0"/>
            </a:xfrm>
            <a:custGeom>
              <a:avLst/>
              <a:gdLst/>
              <a:ahLst/>
              <a:cxnLst/>
              <a:rect l="l" t="t" r="r" b="b"/>
              <a:pathLst>
                <a:path w="11089005">
                  <a:moveTo>
                    <a:pt x="0" y="0"/>
                  </a:moveTo>
                  <a:lnTo>
                    <a:pt x="11088611" y="0"/>
                  </a:lnTo>
                </a:path>
              </a:pathLst>
            </a:custGeom>
            <a:ln w="19050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15965" y="4739258"/>
              <a:ext cx="560070" cy="365760"/>
            </a:xfrm>
            <a:custGeom>
              <a:avLst/>
              <a:gdLst/>
              <a:ahLst/>
              <a:cxnLst/>
              <a:rect l="l" t="t" r="r" b="b"/>
              <a:pathLst>
                <a:path w="560070" h="365760">
                  <a:moveTo>
                    <a:pt x="560070" y="0"/>
                  </a:moveTo>
                  <a:lnTo>
                    <a:pt x="0" y="0"/>
                  </a:lnTo>
                  <a:lnTo>
                    <a:pt x="280035" y="365760"/>
                  </a:lnTo>
                  <a:lnTo>
                    <a:pt x="560070" y="0"/>
                  </a:lnTo>
                  <a:close/>
                </a:path>
              </a:pathLst>
            </a:custGeom>
            <a:solidFill>
              <a:srgbClr val="00AA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15965" y="4739258"/>
              <a:ext cx="560070" cy="365760"/>
            </a:xfrm>
            <a:custGeom>
              <a:avLst/>
              <a:gdLst/>
              <a:ahLst/>
              <a:cxnLst/>
              <a:rect l="l" t="t" r="r" b="b"/>
              <a:pathLst>
                <a:path w="560070" h="365760">
                  <a:moveTo>
                    <a:pt x="560070" y="0"/>
                  </a:moveTo>
                  <a:lnTo>
                    <a:pt x="280035" y="365760"/>
                  </a:lnTo>
                  <a:lnTo>
                    <a:pt x="0" y="0"/>
                  </a:lnTo>
                  <a:lnTo>
                    <a:pt x="560070" y="0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/>
              <a:t>Page</a:t>
            </a:r>
            <a:r>
              <a:rPr spc="-20" dirty="0"/>
              <a:t> </a:t>
            </a:r>
            <a:fld id="{81D60167-4931-47E6-BA6A-407CBD079E47}" type="slidenum">
              <a:rPr spc="-50" dirty="0"/>
              <a:t>9</a:t>
            </a:fld>
            <a:endParaRPr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</TotalTime>
  <Words>5307</Words>
  <Application>Microsoft Macintosh PowerPoint</Application>
  <PresentationFormat>Widescreen</PresentationFormat>
  <Paragraphs>1591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Avenir Next</vt:lpstr>
      <vt:lpstr>Calibri</vt:lpstr>
      <vt:lpstr>Segoe UI</vt:lpstr>
      <vt:lpstr>Segoe UI Light</vt:lpstr>
      <vt:lpstr>Segoe UI Semilight</vt:lpstr>
      <vt:lpstr>Times New Roman</vt:lpstr>
      <vt:lpstr>Webdings</vt:lpstr>
      <vt:lpstr>Wingdings</vt:lpstr>
      <vt:lpstr>Office Theme</vt:lpstr>
      <vt:lpstr>UCI AIR QUALITY UNIVARIATE AND MULTIVARIATE STUDY</vt:lpstr>
      <vt:lpstr>Meet the UCI AQ Team!</vt:lpstr>
      <vt:lpstr>Friday, the 09th of September Time:  TBA Zoom: TBA</vt:lpstr>
      <vt:lpstr>PowerPoint Presentation</vt:lpstr>
      <vt:lpstr>UCI AIR QUALITY UNIVARIATE AND MULTIVARIATE STUDY</vt:lpstr>
      <vt:lpstr>Meet the UCI AQ Team!</vt:lpstr>
      <vt:lpstr>Contents</vt:lpstr>
      <vt:lpstr>Project Overview</vt:lpstr>
      <vt:lpstr>We want to help Beiersdorf make more informed decisions on its pricing strategies</vt:lpstr>
      <vt:lpstr>Our analysis focuses on 3 measures and 4 dimensions derived from rawdata, combined with 3 exogenous factors</vt:lpstr>
      <vt:lpstr>Beiersdorf and Private Labels are the main players in the German wound protection market</vt:lpstr>
      <vt:lpstr>Sales appears to have seasonality across brands</vt:lpstr>
      <vt:lpstr>Top 40 products represented 80% of the total sales</vt:lpstr>
      <vt:lpstr>Analytics Roadmap</vt:lpstr>
      <vt:lpstr>We used R cloud for analysis and SAC for visualization</vt:lpstr>
      <vt:lpstr>We assumed a non-linear, constant elasticity relationship between demand and price to run regressions</vt:lpstr>
      <vt:lpstr>328 regressions to ID price elastic/inelastic products and other critical variables that influence purchasing decisions</vt:lpstr>
      <vt:lpstr>Output</vt:lpstr>
      <vt:lpstr>Demand curves didn’t show a strong relationship between price and quantity demanded</vt:lpstr>
      <vt:lpstr>Regression results for 8 out of the 40 products examined demonstrated non-significant price elasticity coefficient (but significant coef for TDP)</vt:lpstr>
      <vt:lpstr>Demand is more price elastic for BDF products (Hansaplast) and TDP is less impactful to BDF products than to Private Labels</vt:lpstr>
      <vt:lpstr>Quantity demanded for BDF products with larger sales was more sensitive to price and less impacted by TDP</vt:lpstr>
      <vt:lpstr>STRIPS - opportunity for BDF to increase brand equity</vt:lpstr>
      <vt:lpstr>BDF can increase sales volume by increasing TDP for 1 product in the segment</vt:lpstr>
      <vt:lpstr>METERWARE - opportunity for BDF to increase brand equity</vt:lpstr>
      <vt:lpstr>BDF can increase sales volume by increasing TDP for 2 products in the segment</vt:lpstr>
      <vt:lpstr>Recommendations</vt:lpstr>
      <vt:lpstr>Appendix</vt:lpstr>
      <vt:lpstr>BDF has medium brand equity in FIXIERPFLASTER segment</vt:lpstr>
      <vt:lpstr>BDF can increase price for 1 product in the segment but most demand is driven by TDP with marginal returns</vt:lpstr>
      <vt:lpstr>BDF has strong brand equity in FINGERPFLASTER segment</vt:lpstr>
      <vt:lpstr>BDF can increase price for 1 product in the segment but most demand is driven by TDP with marginal returns</vt:lpstr>
      <vt:lpstr>Increase price and TDP in SPRUEHPFLASTER segment</vt:lpstr>
      <vt:lpstr>Increase TDP in SPRUEHPFLASTER segment</vt:lpstr>
      <vt:lpstr>Beiersdorf has less products than Private Labels</vt:lpstr>
      <vt:lpstr>BDF products have higher price points than Private Label products</vt:lpstr>
      <vt:lpstr>BDF products have higher price points and TDP values than Private Label products</vt:lpstr>
    </vt:vector>
  </TitlesOfParts>
  <Manager>Name Surname</Manager>
  <Company>Beiersdorf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PLACEHOLDER for THE TITLE</dc:title>
  <dc:creator>Mohrbeck, Otje ext. /BDF HAM;Gunnar.David@Beiersdorf.com</dc:creator>
  <dc:description>Optimized for PowerPoint 2016</dc:description>
  <cp:lastModifiedBy>#GUNNAR DAVID#</cp:lastModifiedBy>
  <cp:revision>2</cp:revision>
  <dcterms:created xsi:type="dcterms:W3CDTF">2022-09-06T19:25:39Z</dcterms:created>
  <dcterms:modified xsi:type="dcterms:W3CDTF">2022-09-07T08:25:16Z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0x0101005683774892D934459424F932D465DA2E</vt:lpwstr>
  </property>
  <property fmtid="{D5CDD505-2E9C-101B-9397-08002B2CF9AE}" pid="3" name="Created">
    <vt:filetime>2020-06-09T00:00:00Z</vt:filetime>
  </property>
  <property fmtid="{D5CDD505-2E9C-101B-9397-08002B2CF9AE}" pid="4" name="Creator">
    <vt:lpwstr>Acrobat PDFMaker 20 for PowerPoint</vt:lpwstr>
  </property>
  <property fmtid="{D5CDD505-2E9C-101B-9397-08002B2CF9AE}" pid="5" name="LastSaved">
    <vt:filetime>2022-09-06T00:00:00Z</vt:filetime>
  </property>
  <property fmtid="{D5CDD505-2E9C-101B-9397-08002B2CF9AE}" pid="6" name="Producer">
    <vt:lpwstr>Adobe PDF Library 20.9.95</vt:lpwstr>
  </property>
</Properties>
</file>